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4.xml" ContentType="application/vnd.openxmlformats-officedocument.presentationml.slide+xml"/>
  <Override PartName="/ppt/slides/slide63.xml" ContentType="application/vnd.openxmlformats-officedocument.presentationml.slide+xml"/>
  <Override PartName="/ppt/slides/slide62.xml" ContentType="application/vnd.openxmlformats-officedocument.presentationml.slide+xml"/>
  <Override PartName="/ppt/slides/slide61.xml" ContentType="application/vnd.openxmlformats-officedocument.presentationml.slide+xml"/>
  <Override PartName="/ppt/slides/slide60.xml" ContentType="application/vnd.openxmlformats-officedocument.presentationml.slide+xml"/>
  <Override PartName="/ppt/slides/slide59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40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slides/slide57.xml" ContentType="application/vnd.openxmlformats-officedocument.presentationml.slide+xml"/>
  <Override PartName="/ppt/slides/slide56.xml" ContentType="application/vnd.openxmlformats-officedocument.presentationml.slide+xml"/>
  <Override PartName="/ppt/slides/slide47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5.xml" ContentType="application/vnd.openxmlformats-officedocument.presentationml.slide+xml"/>
  <Override PartName="/ppt/slides/slide54.xml" ContentType="application/vnd.openxmlformats-officedocument.presentationml.slide+xml"/>
  <Override PartName="/ppt/slides/slide53.xml" ContentType="application/vnd.openxmlformats-officedocument.presentationml.slide+xml"/>
  <Override PartName="/ppt/slides/slide52.xml" ContentType="application/vnd.openxmlformats-officedocument.presentationml.slide+xml"/>
  <Override PartName="/ppt/slides/slide51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74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75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76" r:id="rId38"/>
    <p:sldId id="345" r:id="rId39"/>
    <p:sldId id="346" r:id="rId40"/>
    <p:sldId id="347" r:id="rId41"/>
    <p:sldId id="348" r:id="rId42"/>
    <p:sldId id="349" r:id="rId43"/>
    <p:sldId id="350" r:id="rId44"/>
    <p:sldId id="351" r:id="rId45"/>
    <p:sldId id="369" r:id="rId46"/>
    <p:sldId id="370" r:id="rId47"/>
    <p:sldId id="371" r:id="rId48"/>
    <p:sldId id="352" r:id="rId49"/>
    <p:sldId id="353" r:id="rId50"/>
    <p:sldId id="354" r:id="rId51"/>
    <p:sldId id="355" r:id="rId52"/>
    <p:sldId id="356" r:id="rId53"/>
    <p:sldId id="357" r:id="rId54"/>
    <p:sldId id="358" r:id="rId55"/>
    <p:sldId id="372" r:id="rId56"/>
    <p:sldId id="373" r:id="rId57"/>
    <p:sldId id="359" r:id="rId58"/>
    <p:sldId id="360" r:id="rId59"/>
    <p:sldId id="361" r:id="rId60"/>
    <p:sldId id="362" r:id="rId61"/>
    <p:sldId id="363" r:id="rId62"/>
    <p:sldId id="364" r:id="rId63"/>
    <p:sldId id="365" r:id="rId64"/>
    <p:sldId id="366" r:id="rId65"/>
    <p:sldId id="367" r:id="rId66"/>
    <p:sldId id="368" r:id="rId6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customXml" Target="../customXml/item3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309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0732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3721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0451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44592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9284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49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651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265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041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908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863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776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378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553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251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278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300" y="266700"/>
            <a:ext cx="9032702" cy="64770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Тема 3. Допинг-контроль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1193801"/>
            <a:ext cx="11379200" cy="48475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dirty="0"/>
              <a:t>1. Процедура допинг-контроля, права и обязанности спортсмена и персонала спортсмена</a:t>
            </a:r>
          </a:p>
          <a:p>
            <a:pPr marL="0" indent="0">
              <a:buNone/>
            </a:pPr>
            <a:r>
              <a:rPr lang="ru-RU" sz="3600" b="1" dirty="0"/>
              <a:t>2. Проведение процедуры допинг-контроля мочи</a:t>
            </a:r>
          </a:p>
          <a:p>
            <a:pPr marL="0" indent="0">
              <a:buNone/>
            </a:pPr>
            <a:r>
              <a:rPr lang="ru-RU" sz="3600" b="1" dirty="0"/>
              <a:t>3. Проведение процедуры допинг-контроля крови</a:t>
            </a:r>
          </a:p>
          <a:p>
            <a:pPr marL="0" indent="0">
              <a:buNone/>
            </a:pPr>
            <a:r>
              <a:rPr lang="ru-RU" sz="3600" b="1" dirty="0"/>
              <a:t>4. Биологический паспорт спортсмена</a:t>
            </a:r>
          </a:p>
          <a:p>
            <a:pPr marL="0" indent="0">
              <a:buNone/>
            </a:pPr>
            <a:r>
              <a:rPr lang="ru-RU" sz="3600" b="1" dirty="0"/>
              <a:t>5. Регистрируемый пул тестирования, система АДАМС</a:t>
            </a:r>
          </a:p>
          <a:p>
            <a:pPr marL="0" indent="0">
              <a:buNone/>
            </a:pP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444015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400" y="1181101"/>
            <a:ext cx="9690100" cy="4860262"/>
          </a:xfrm>
        </p:spPr>
        <p:txBody>
          <a:bodyPr>
            <a:normAutofit/>
          </a:bodyPr>
          <a:lstStyle/>
          <a:p>
            <a:r>
              <a:rPr lang="ru-RU" sz="3600" b="1" dirty="0"/>
              <a:t>Во время прохождения допинг-контроля спортсмену категорически запрещено: покидать поле зрения офицера допинг-контроля или </a:t>
            </a:r>
            <a:r>
              <a:rPr lang="ru-RU" sz="3600" b="1" dirty="0" err="1"/>
              <a:t>шаперона</a:t>
            </a:r>
            <a:r>
              <a:rPr lang="ru-RU" sz="3600" b="1" dirty="0"/>
              <a:t>, принимать душ, посещать туалет!!! </a:t>
            </a:r>
          </a:p>
        </p:txBody>
      </p:sp>
    </p:spTree>
    <p:extLst>
      <p:ext uri="{BB962C8B-B14F-4D97-AF65-F5344CB8AC3E}">
        <p14:creationId xmlns:p14="http://schemas.microsoft.com/office/powerpoint/2010/main" xmlns="" val="3486261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2301" y="2404531"/>
            <a:ext cx="8039100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2. Проведение процедуры допинг-контроля мочи</a:t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795677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139700"/>
            <a:ext cx="11049000" cy="673100"/>
          </a:xfrm>
        </p:spPr>
        <p:txBody>
          <a:bodyPr>
            <a:normAutofit/>
          </a:bodyPr>
          <a:lstStyle/>
          <a:p>
            <a:r>
              <a:rPr lang="ru-RU" sz="3200" b="1" dirty="0"/>
              <a:t>ПРОВЕДЕНИЕ ПРОЦЕДУРЫ ДОПИНГ-КОНТРОЛЯ МОЧИ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1130299"/>
            <a:ext cx="10464800" cy="4911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/>
              <a:t>Этап 1</a:t>
            </a:r>
          </a:p>
          <a:p>
            <a:r>
              <a:rPr lang="ru-RU" sz="2800" b="1" dirty="0"/>
              <a:t>Спортсмен выбирает одну емкость для отбора пробы из нескольких предложенных, которую он должен проверить на ее целостность и чистоту. </a:t>
            </a:r>
          </a:p>
          <a:p>
            <a:r>
              <a:rPr lang="ru-RU" sz="2800" b="1" dirty="0"/>
              <a:t>Необходимо держать в поле зрения выбранную емкость. </a:t>
            </a:r>
          </a:p>
          <a:p>
            <a:r>
              <a:rPr lang="ru-RU" sz="2800" b="1" dirty="0"/>
              <a:t>Спортсмен должен быть единственным лицом, контактирующим с емкостью для отбора пробы</a:t>
            </a:r>
          </a:p>
        </p:txBody>
      </p:sp>
    </p:spTree>
    <p:extLst>
      <p:ext uri="{BB962C8B-B14F-4D97-AF65-F5344CB8AC3E}">
        <p14:creationId xmlns:p14="http://schemas.microsoft.com/office/powerpoint/2010/main" xmlns="" val="2738774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34" y="787399"/>
            <a:ext cx="10257366" cy="5215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/>
              <a:t>Этап 2</a:t>
            </a:r>
          </a:p>
          <a:p>
            <a:r>
              <a:rPr lang="ru-RU" sz="2800" b="1" dirty="0"/>
              <a:t>Спортсмену необходимо тщательно вымыть руки без мыла перед сдачей пробы, либо использовать соответствующие перчатки (например, латексные). </a:t>
            </a:r>
          </a:p>
          <a:p>
            <a:r>
              <a:rPr lang="ru-RU" sz="2800" b="1" dirty="0"/>
              <a:t>Во время предоставления пробы, только Спортсмену и ОДК/</a:t>
            </a:r>
            <a:r>
              <a:rPr lang="ru-RU" sz="2800" b="1" dirty="0" err="1"/>
              <a:t>шаперону</a:t>
            </a:r>
            <a:r>
              <a:rPr lang="ru-RU" sz="2800" b="1" dirty="0"/>
              <a:t> одного пола со Спортсменом разрешается присутствовать в туалетной комнате. </a:t>
            </a:r>
          </a:p>
          <a:p>
            <a:r>
              <a:rPr lang="ru-RU" sz="2800" b="1" dirty="0"/>
              <a:t>Для ОДК/</a:t>
            </a:r>
            <a:r>
              <a:rPr lang="ru-RU" sz="2800" b="1" dirty="0" err="1"/>
              <a:t>шаперона</a:t>
            </a:r>
            <a:r>
              <a:rPr lang="ru-RU" sz="2800" b="1" dirty="0"/>
              <a:t> необходимо обеспечить беспрепятственный обзор процесса мочеиспускания.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990296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00" y="1155699"/>
            <a:ext cx="8283402" cy="4885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u="sng" dirty="0"/>
              <a:t>Этап 3</a:t>
            </a:r>
          </a:p>
          <a:p>
            <a:r>
              <a:rPr lang="ru-RU" sz="3200" b="1" dirty="0"/>
              <a:t>Спортсмену необходимо сдать не менее 90 мл мочи (для анализа на ЭПО не менее 120 мл) </a:t>
            </a:r>
          </a:p>
          <a:p>
            <a:r>
              <a:rPr lang="ru-RU" sz="3200" b="1" dirty="0"/>
              <a:t>Необходимо сохранять полученную пробу в поле зрения до момента пломбирования.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249589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400" y="888999"/>
            <a:ext cx="9677400" cy="5152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/>
              <a:t>Этап 4</a:t>
            </a:r>
          </a:p>
          <a:p>
            <a:r>
              <a:rPr lang="ru-RU" sz="2800" b="1" dirty="0"/>
              <a:t>Для разделения пробы, спортсмен выбирает один комплект оборудования (контейнер) содержащий флакон А и В, из нескольких предложенных, после чего он должен удостовериться в целостности пломб и отсутствии следов несанкционированного вскрытия. </a:t>
            </a:r>
          </a:p>
          <a:p>
            <a:r>
              <a:rPr lang="ru-RU" sz="2800" b="1" dirty="0"/>
              <a:t>Если Спортсмена не устраивает ни один из имеющихся комплектов оборудования, ОДК должен зафиксировать данный факт в письменной форме.</a:t>
            </a:r>
          </a:p>
        </p:txBody>
      </p:sp>
    </p:spTree>
    <p:extLst>
      <p:ext uri="{BB962C8B-B14F-4D97-AF65-F5344CB8AC3E}">
        <p14:creationId xmlns:p14="http://schemas.microsoft.com/office/powerpoint/2010/main" xmlns="" val="4111446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71599"/>
            <a:ext cx="8596668" cy="466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u="sng" dirty="0"/>
              <a:t>Этап 5</a:t>
            </a:r>
          </a:p>
          <a:p>
            <a:r>
              <a:rPr lang="ru-RU" sz="3200" b="1" dirty="0"/>
              <a:t>После вскрытия спортсменом контейнер, защитная лента должна изменить цвет. </a:t>
            </a:r>
          </a:p>
          <a:p>
            <a:r>
              <a:rPr lang="ru-RU" sz="3200" b="1" dirty="0"/>
              <a:t>Затем он проверяет целостность защитной плёнки флаконов. </a:t>
            </a:r>
          </a:p>
        </p:txBody>
      </p:sp>
    </p:spTree>
    <p:extLst>
      <p:ext uri="{BB962C8B-B14F-4D97-AF65-F5344CB8AC3E}">
        <p14:creationId xmlns:p14="http://schemas.microsoft.com/office/powerpoint/2010/main" xmlns="" val="3812217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300" y="698499"/>
            <a:ext cx="9626600" cy="5342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/>
              <a:t>Этап 6</a:t>
            </a:r>
          </a:p>
          <a:p>
            <a:r>
              <a:rPr lang="ru-RU" sz="2800" b="1" dirty="0"/>
              <a:t>Затем Спортсмен сверяет номера. </a:t>
            </a:r>
          </a:p>
          <a:p>
            <a:r>
              <a:rPr lang="ru-RU" sz="2800" b="1" dirty="0"/>
              <a:t>Кодовый номер на флаконах, крышках и контейнере должен совпадать. </a:t>
            </a:r>
          </a:p>
          <a:p>
            <a:r>
              <a:rPr lang="ru-RU" sz="2800" b="1" dirty="0"/>
              <a:t>При несоответствии кодовых номеров, необходимо выбрать другой комплект оборудования. </a:t>
            </a:r>
          </a:p>
          <a:p>
            <a:r>
              <a:rPr lang="ru-RU" sz="2800" b="1" dirty="0"/>
              <a:t>Спортсмен должен Убедиться, что ОДК правильно записал кодовый номер в протокол допинг-контроля</a:t>
            </a:r>
          </a:p>
        </p:txBody>
      </p:sp>
    </p:spTree>
    <p:extLst>
      <p:ext uri="{BB962C8B-B14F-4D97-AF65-F5344CB8AC3E}">
        <p14:creationId xmlns:p14="http://schemas.microsoft.com/office/powerpoint/2010/main" xmlns="" val="488320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62001"/>
            <a:ext cx="8596668" cy="52793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u="sng" dirty="0"/>
              <a:t>Этап 7</a:t>
            </a:r>
          </a:p>
          <a:p>
            <a:r>
              <a:rPr lang="ru-RU" sz="2800" b="1" dirty="0"/>
              <a:t> Спортсмен должен налить во флакон </a:t>
            </a:r>
            <a:r>
              <a:rPr lang="ru-RU" sz="2800" b="1" dirty="0" err="1"/>
              <a:t>ˮВ</a:t>
            </a:r>
            <a:r>
              <a:rPr lang="ru-RU" sz="2800" b="1" dirty="0"/>
              <a:t>“ не менее 30 мл мочи, затем во флакон </a:t>
            </a:r>
            <a:r>
              <a:rPr lang="ru-RU" sz="2800" b="1" dirty="0" err="1"/>
              <a:t>ˮА</a:t>
            </a:r>
            <a:r>
              <a:rPr lang="ru-RU" sz="2800" b="1" dirty="0"/>
              <a:t>“ не менее 60 мл. </a:t>
            </a:r>
          </a:p>
          <a:p>
            <a:r>
              <a:rPr lang="ru-RU" sz="2800" b="1" dirty="0"/>
              <a:t>Если после этого останется некоторое количество мочи, необходимо заполнить флакон ”В“ до максимального значения, затем дополнить флакон ”А“, и оставить небольшой объём мочи для измерения плотности.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3444256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46101"/>
            <a:ext cx="8596668" cy="5495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u="sng" dirty="0"/>
              <a:t>Этап 8</a:t>
            </a:r>
          </a:p>
          <a:p>
            <a:r>
              <a:rPr lang="ru-RU" sz="3200" b="1" dirty="0"/>
              <a:t>Спортсмен должен запломбировать флаконы </a:t>
            </a:r>
            <a:r>
              <a:rPr lang="ru-RU" sz="3200" b="1" dirty="0" err="1"/>
              <a:t>ˮА</a:t>
            </a:r>
            <a:r>
              <a:rPr lang="ru-RU" sz="3200" b="1" dirty="0"/>
              <a:t>“ и </a:t>
            </a:r>
            <a:r>
              <a:rPr lang="ru-RU" sz="3200" b="1" dirty="0" err="1"/>
              <a:t>ˮВ</a:t>
            </a:r>
            <a:r>
              <a:rPr lang="ru-RU" sz="3200" b="1" dirty="0"/>
              <a:t>“, вращая их крышечки до последнего щелчка. </a:t>
            </a:r>
          </a:p>
          <a:p>
            <a:r>
              <a:rPr lang="ru-RU" sz="3200" b="1" dirty="0"/>
              <a:t>ОДК в присутствии Спортсмена должен удостовериться, что флаконы должным образом запломбированы. </a:t>
            </a:r>
          </a:p>
        </p:txBody>
      </p:sp>
    </p:spTree>
    <p:extLst>
      <p:ext uri="{BB962C8B-B14F-4D97-AF65-F5344CB8AC3E}">
        <p14:creationId xmlns:p14="http://schemas.microsoft.com/office/powerpoint/2010/main" xmlns="" val="146697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241366" cy="1751011"/>
          </a:xfrm>
        </p:spPr>
        <p:txBody>
          <a:bodyPr/>
          <a:lstStyle/>
          <a:p>
            <a:pPr marL="0" lvl="0" indent="0">
              <a:buClr>
                <a:srgbClr val="90C226"/>
              </a:buClr>
              <a:buNone/>
            </a:pPr>
            <a:r>
              <a:rPr lang="ru-RU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1. Процедура допинг-контроля, права и обязанности спортсмена и персонала спортсмена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3140301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787399"/>
            <a:ext cx="8931102" cy="5253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u="sng" dirty="0"/>
              <a:t>Этап 9</a:t>
            </a:r>
          </a:p>
          <a:p>
            <a:r>
              <a:rPr lang="ru-RU" sz="2800" b="1" dirty="0"/>
              <a:t>ОДК должен произвести экспресс-тест остатка мочи в ёмкости для отбора, с целью определения уровня плотности мочи. </a:t>
            </a:r>
          </a:p>
          <a:p>
            <a:r>
              <a:rPr lang="ru-RU" sz="2800" b="1" dirty="0"/>
              <a:t>Если плотность не будет достаточной для анализа, Спортсмену необходимо сдать другую пробу. </a:t>
            </a:r>
          </a:p>
          <a:p>
            <a:r>
              <a:rPr lang="ru-RU" sz="2800" b="1" dirty="0"/>
              <a:t>Спортсмен должен удостовериться, что ОДК правильно записал результат теста в протокол допинг-контроля. </a:t>
            </a:r>
          </a:p>
        </p:txBody>
      </p:sp>
    </p:spTree>
    <p:extLst>
      <p:ext uri="{BB962C8B-B14F-4D97-AF65-F5344CB8AC3E}">
        <p14:creationId xmlns:p14="http://schemas.microsoft.com/office/powerpoint/2010/main" xmlns="" val="3676808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52599"/>
            <a:ext cx="8596668" cy="4288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/>
              <a:t>Этап 10</a:t>
            </a:r>
          </a:p>
          <a:p>
            <a:r>
              <a:rPr lang="ru-RU" sz="2800" b="1" dirty="0"/>
              <a:t>Спортсмену должна быть предоставлена возможность присутствовать при утилизации остатков мочи, которая не будет направлена на анализ. </a:t>
            </a:r>
          </a:p>
        </p:txBody>
      </p:sp>
    </p:spTree>
    <p:extLst>
      <p:ext uri="{BB962C8B-B14F-4D97-AF65-F5344CB8AC3E}">
        <p14:creationId xmlns:p14="http://schemas.microsoft.com/office/powerpoint/2010/main" xmlns="" val="673346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647700"/>
            <a:ext cx="11582400" cy="6083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/>
              <a:t>Этап 11</a:t>
            </a:r>
          </a:p>
          <a:p>
            <a:r>
              <a:rPr lang="ru-RU" sz="2400" b="1" dirty="0"/>
              <a:t>Спортсмен должен внимательно проверить точность информации, внесенной в протокол допинг-контроля (фамилия, имя спортсмена, тренера, врача, ОДК/</a:t>
            </a:r>
            <a:r>
              <a:rPr lang="ru-RU" sz="2400" b="1" dirty="0" err="1"/>
              <a:t>шаперона</a:t>
            </a:r>
            <a:r>
              <a:rPr lang="ru-RU" sz="2400" b="1" dirty="0"/>
              <a:t>; соревнование; спортивная федерация; вид спорта; дата/время теста; пол; № приказа; на/вне соревнований; кодовый номер пробы; результат экспресс-теста плотности; перечислить любые назначенные/</a:t>
            </a:r>
            <a:r>
              <a:rPr lang="ru-RU" sz="2400" b="1" dirty="0" err="1"/>
              <a:t>неназначенные</a:t>
            </a:r>
            <a:r>
              <a:rPr lang="ru-RU" sz="2400" b="1" dirty="0"/>
              <a:t> медикаменты, </a:t>
            </a:r>
            <a:r>
              <a:rPr lang="ru-RU" sz="2400" b="1" dirty="0" err="1"/>
              <a:t>БАДы</a:t>
            </a:r>
            <a:r>
              <a:rPr lang="ru-RU" sz="2400" b="1" dirty="0"/>
              <a:t>, витамины, минералы, принятые в течение последних 7 дней (включая дозировку, если возможно); согласие/несогласие на анонимное научное исследование проб; любые замечания относительно любой части процедуры допинг-контроля (можно на русском языке); подписи свидетеля отбора мочи, представителя спортсмена, ОДК. </a:t>
            </a:r>
          </a:p>
          <a:p>
            <a:r>
              <a:rPr lang="ru-RU" sz="2400" b="1" dirty="0"/>
              <a:t>Необходимо получить копию протокола допинг-контроля. </a:t>
            </a:r>
          </a:p>
        </p:txBody>
      </p:sp>
    </p:spTree>
    <p:extLst>
      <p:ext uri="{BB962C8B-B14F-4D97-AF65-F5344CB8AC3E}">
        <p14:creationId xmlns:p14="http://schemas.microsoft.com/office/powerpoint/2010/main" xmlns="" val="32057132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23999"/>
            <a:ext cx="8596668" cy="451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u="sng" dirty="0"/>
              <a:t>Этап 12</a:t>
            </a:r>
          </a:p>
          <a:p>
            <a:r>
              <a:rPr lang="ru-RU" sz="3200" b="1" dirty="0"/>
              <a:t>Спортсмен подписывает протокол в последнюю очередь и несет ответственность за правильность данных указанных в нем. </a:t>
            </a:r>
          </a:p>
        </p:txBody>
      </p:sp>
    </p:spTree>
    <p:extLst>
      <p:ext uri="{BB962C8B-B14F-4D97-AF65-F5344CB8AC3E}">
        <p14:creationId xmlns:p14="http://schemas.microsoft.com/office/powerpoint/2010/main" xmlns="" val="2029019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89101"/>
            <a:ext cx="8596668" cy="3848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u="sng" dirty="0"/>
              <a:t>Этап 13</a:t>
            </a:r>
          </a:p>
          <a:p>
            <a:r>
              <a:rPr lang="ru-RU" sz="3200" b="1" dirty="0"/>
              <a:t>ОДК обязан вручить Спортсмену копию протокола допинг-контроля (бланк розового цвета), которую необходимо хранить 6 месяцев. </a:t>
            </a:r>
          </a:p>
        </p:txBody>
      </p:sp>
    </p:spTree>
    <p:extLst>
      <p:ext uri="{BB962C8B-B14F-4D97-AF65-F5344CB8AC3E}">
        <p14:creationId xmlns:p14="http://schemas.microsoft.com/office/powerpoint/2010/main" xmlns="" val="15726672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54000"/>
            <a:ext cx="10511366" cy="5787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u="sng" dirty="0"/>
              <a:t>Этап 14</a:t>
            </a:r>
          </a:p>
          <a:p>
            <a:r>
              <a:rPr lang="ru-RU" sz="3200" b="1" dirty="0"/>
              <a:t>Пробы запаковываются для транспортировки безопасным образом и отсылаются в лабораторию, аккредитованную ВАДА. </a:t>
            </a:r>
          </a:p>
          <a:p>
            <a:r>
              <a:rPr lang="ru-RU" sz="3200" b="1" dirty="0"/>
              <a:t>Проводится анализ пробы </a:t>
            </a:r>
            <a:r>
              <a:rPr lang="ru-RU" sz="3200" b="1" dirty="0" err="1"/>
              <a:t>ˮА</a:t>
            </a:r>
            <a:r>
              <a:rPr lang="ru-RU" sz="3200" b="1" dirty="0"/>
              <a:t>“.</a:t>
            </a:r>
          </a:p>
          <a:p>
            <a:pPr marL="0" indent="0">
              <a:buNone/>
            </a:pPr>
            <a:r>
              <a:rPr lang="ru-RU" sz="3200" b="1" dirty="0"/>
              <a:t> </a:t>
            </a:r>
          </a:p>
          <a:p>
            <a:pPr marL="0" indent="0">
              <a:buNone/>
            </a:pPr>
            <a:r>
              <a:rPr lang="ru-RU" sz="3600" b="1" u="sng" dirty="0"/>
              <a:t>Проба </a:t>
            </a:r>
            <a:r>
              <a:rPr lang="ru-RU" sz="3600" b="1" u="sng" dirty="0" err="1"/>
              <a:t>ˮБ</a:t>
            </a:r>
            <a:r>
              <a:rPr lang="ru-RU" sz="3600" b="1" u="sng" dirty="0"/>
              <a:t>“ хранится в безопасности 10 лет!!!</a:t>
            </a:r>
          </a:p>
          <a:p>
            <a:pPr marL="0" indent="0">
              <a:buNone/>
            </a:pPr>
            <a:r>
              <a:rPr lang="ru-RU" sz="3200" b="1" u="sng" dirty="0"/>
              <a:t> </a:t>
            </a:r>
          </a:p>
          <a:p>
            <a:r>
              <a:rPr lang="ru-RU" sz="3200" b="1" dirty="0"/>
              <a:t>Она может использоваться для подтверждения неблагоприятного результата анализа пробы </a:t>
            </a:r>
            <a:r>
              <a:rPr lang="ru-RU" sz="3200" b="1" dirty="0" err="1"/>
              <a:t>ˮА</a:t>
            </a:r>
            <a:r>
              <a:rPr lang="ru-RU" sz="3200" b="1" dirty="0"/>
              <a:t>“. </a:t>
            </a:r>
          </a:p>
        </p:txBody>
      </p:sp>
    </p:spTree>
    <p:extLst>
      <p:ext uri="{BB962C8B-B14F-4D97-AF65-F5344CB8AC3E}">
        <p14:creationId xmlns:p14="http://schemas.microsoft.com/office/powerpoint/2010/main" xmlns="" val="1282182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8501" y="2404534"/>
            <a:ext cx="8089900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3. Проведение процедуры допинг-контроля крови</a:t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890562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054101"/>
            <a:ext cx="10858500" cy="4987262"/>
          </a:xfrm>
        </p:spPr>
        <p:txBody>
          <a:bodyPr>
            <a:normAutofit/>
          </a:bodyPr>
          <a:lstStyle/>
          <a:p>
            <a:r>
              <a:rPr lang="ru-RU" sz="3200" dirty="0"/>
              <a:t>Отбор пробы крови начинается с установления того, </a:t>
            </a:r>
            <a:r>
              <a:rPr lang="ru-RU" sz="3200" b="1" u="sng" dirty="0"/>
              <a:t>известны ли Спортсмену требования к процедуре отбора Проб</a:t>
            </a:r>
            <a:r>
              <a:rPr lang="ru-RU" sz="3200" dirty="0"/>
              <a:t> и, при необходимости, с информирования Спортсмена о требованиях к процедуре отбора проб и заканчивается выполнением необходимых требований хранения Пробы перед ее отправкой в лабораторию для проведения анализа Пробы. </a:t>
            </a:r>
          </a:p>
        </p:txBody>
      </p:sp>
    </p:spTree>
    <p:extLst>
      <p:ext uri="{BB962C8B-B14F-4D97-AF65-F5344CB8AC3E}">
        <p14:creationId xmlns:p14="http://schemas.microsoft.com/office/powerpoint/2010/main" xmlns="" val="21778155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26747970"/>
              </p:ext>
            </p:extLst>
          </p:nvPr>
        </p:nvGraphicFramePr>
        <p:xfrm>
          <a:off x="457200" y="762000"/>
          <a:ext cx="10388600" cy="5307769"/>
        </p:xfrm>
        <a:graphic>
          <a:graphicData uri="http://schemas.openxmlformats.org/drawingml/2006/table">
            <a:tbl>
              <a:tblPr firstRow="1" firstCol="1" bandRow="1"/>
              <a:tblGrid>
                <a:gridCol w="50913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972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288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Оборудование для отбора Проб крови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124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Проб, отбираемых в целях программы Биологического паспорта спортсмена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одна пробирка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124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Проб, отбираемых не в связи с программой Биологического паспорта спортсмена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пробирки </a:t>
                      </a:r>
                      <a:r>
                        <a:rPr lang="ru-RU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ˮА</a:t>
                      </a:r>
                      <a:r>
                        <a:rPr lang="ru-RU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 и </a:t>
                      </a:r>
                      <a:r>
                        <a:rPr lang="ru-RU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ˮВ</a:t>
                      </a:r>
                      <a:r>
                        <a:rPr lang="ru-RU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124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иных целей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соответствии с требованиями соответствующей лаборатории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9030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254001"/>
            <a:ext cx="11252200" cy="5787362"/>
          </a:xfrm>
        </p:spPr>
        <p:txBody>
          <a:bodyPr>
            <a:noAutofit/>
          </a:bodyPr>
          <a:lstStyle/>
          <a:p>
            <a:r>
              <a:rPr lang="ru-RU" sz="2800" dirty="0"/>
              <a:t>Если на пробирках для Проб кодовый номер не нанесён заранее, то ОДК обязан нанести </a:t>
            </a:r>
            <a:r>
              <a:rPr lang="ru-RU" sz="2800" b="1" u="sng" dirty="0"/>
              <a:t>единый кодовый номер. </a:t>
            </a:r>
          </a:p>
          <a:p>
            <a:r>
              <a:rPr lang="ru-RU" sz="2800" dirty="0"/>
              <a:t>Для Пробы, взятой для целей ведения </a:t>
            </a:r>
            <a:r>
              <a:rPr lang="ru-RU" sz="2800" b="1" u="sng" dirty="0"/>
              <a:t>Биологического паспорта спортсмена</a:t>
            </a:r>
            <a:r>
              <a:rPr lang="ru-RU" sz="2800" dirty="0"/>
              <a:t>, ОДК должен использовать </a:t>
            </a:r>
            <a:r>
              <a:rPr lang="ru-RU" sz="2800" b="1" u="sng" dirty="0"/>
              <a:t>протокол </a:t>
            </a:r>
            <a:r>
              <a:rPr lang="ru-RU" sz="2800" dirty="0"/>
              <a:t>Допинг-контроля, </a:t>
            </a:r>
            <a:r>
              <a:rPr lang="ru-RU" sz="2800" b="1" u="sng" dirty="0"/>
              <a:t>специально разработанный </a:t>
            </a:r>
            <a:r>
              <a:rPr lang="ru-RU" sz="2800" dirty="0"/>
              <a:t>для целей программы Биологического паспорта. </a:t>
            </a:r>
          </a:p>
          <a:p>
            <a:pPr marL="0" indent="0">
              <a:buNone/>
            </a:pPr>
            <a:r>
              <a:rPr lang="ru-RU" sz="2800" dirty="0"/>
              <a:t>Если такого протокола не имеется, то ОДК должен использовать обычный протокол Допинг-контроля, при этом, в дополнительном протоколе письменно зафиксировав за подписью Спортсмена и ОДК </a:t>
            </a:r>
            <a:r>
              <a:rPr lang="ru-RU" sz="2800" b="1" u="sng" dirty="0"/>
              <a:t>следующую информацию </a:t>
            </a:r>
            <a:r>
              <a:rPr lang="ru-RU" sz="2800" dirty="0"/>
              <a:t>подтверждающую, что: </a:t>
            </a:r>
          </a:p>
          <a:p>
            <a:r>
              <a:rPr lang="ru-RU" sz="2800" dirty="0"/>
              <a:t>за два часа до Пробы Спортсмен не принимал участия в тренировках и Соревнованиях;</a:t>
            </a:r>
          </a:p>
        </p:txBody>
      </p:sp>
    </p:spTree>
    <p:extLst>
      <p:ext uri="{BB962C8B-B14F-4D97-AF65-F5344CB8AC3E}">
        <p14:creationId xmlns:p14="http://schemas.microsoft.com/office/powerpoint/2010/main" xmlns="" val="414974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812799"/>
            <a:ext cx="11087100" cy="5228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60-е годы </a:t>
            </a:r>
          </a:p>
          <a:p>
            <a:r>
              <a:rPr lang="ru-RU" sz="2800" b="1" u="sng" dirty="0"/>
              <a:t>Тестирование </a:t>
            </a:r>
            <a:r>
              <a:rPr lang="ru-RU" sz="2800" dirty="0"/>
              <a:t>в современном понимании этого термина в антидопинговом контексте впервые было введено в UCI (Международный союз велосипедистов) и FIFA (Международная федерация футбола) </a:t>
            </a:r>
          </a:p>
          <a:p>
            <a:pPr marL="0" indent="0">
              <a:buNone/>
            </a:pPr>
            <a:r>
              <a:rPr lang="ru-RU" sz="2800" b="1" dirty="0"/>
              <a:t>с 1968 года </a:t>
            </a:r>
          </a:p>
          <a:p>
            <a:r>
              <a:rPr lang="ru-RU" sz="2800" dirty="0"/>
              <a:t>Стало неотъемлемой частью ОИ. </a:t>
            </a:r>
          </a:p>
          <a:p>
            <a:pPr marL="0" indent="0">
              <a:buNone/>
            </a:pPr>
            <a:r>
              <a:rPr lang="ru-RU" sz="2800" b="1" dirty="0"/>
              <a:t>Тестирование рассматривается как:</a:t>
            </a:r>
          </a:p>
          <a:p>
            <a:r>
              <a:rPr lang="ru-RU" sz="2800" dirty="0"/>
              <a:t>метод профилактики и использования допинга</a:t>
            </a:r>
          </a:p>
          <a:p>
            <a:r>
              <a:rPr lang="ru-RU" sz="2800" b="1" dirty="0"/>
              <a:t>выявление спортсменов-обманщиков!!! (более важно)</a:t>
            </a:r>
          </a:p>
        </p:txBody>
      </p:sp>
    </p:spTree>
    <p:extLst>
      <p:ext uri="{BB962C8B-B14F-4D97-AF65-F5344CB8AC3E}">
        <p14:creationId xmlns:p14="http://schemas.microsoft.com/office/powerpoint/2010/main" xmlns="" val="16638849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800" y="469899"/>
            <a:ext cx="10312400" cy="5571463"/>
          </a:xfrm>
        </p:spPr>
        <p:txBody>
          <a:bodyPr>
            <a:noAutofit/>
          </a:bodyPr>
          <a:lstStyle/>
          <a:p>
            <a:r>
              <a:rPr lang="ru-RU" sz="2800" b="1" u="sng" dirty="0"/>
              <a:t>в предшествующие две недели </a:t>
            </a:r>
            <a:r>
              <a:rPr lang="ru-RU" sz="2800" dirty="0"/>
              <a:t>до отбора Пробы Спортсмен </a:t>
            </a:r>
            <a:r>
              <a:rPr lang="ru-RU" sz="2800" b="1" u="sng" dirty="0"/>
              <a:t>не тренировался, не принимал участие в Соревнованиях и не жил на высоте более 1000 метров </a:t>
            </a:r>
            <a:r>
              <a:rPr lang="ru-RU" sz="2800" dirty="0"/>
              <a:t>(если имело место, то указать название и данные о географическом положении места, продолжительности пребывания, приблизительную высоту над уровнем моря); </a:t>
            </a:r>
          </a:p>
          <a:p>
            <a:r>
              <a:rPr lang="ru-RU" sz="2800" b="1" u="sng" dirty="0"/>
              <a:t>за две недели до отбора </a:t>
            </a:r>
            <a:r>
              <a:rPr lang="ru-RU" sz="2800" dirty="0"/>
              <a:t>Пробы, Спортсмен </a:t>
            </a:r>
            <a:r>
              <a:rPr lang="ru-RU" sz="2800" b="1" u="sng" dirty="0"/>
              <a:t>не использовал методы искусственного создания условий высокогорья</a:t>
            </a:r>
            <a:r>
              <a:rPr lang="ru-RU" sz="2800" dirty="0"/>
              <a:t> (такие как гипоксическая палатка, маска и т.п.) (если использовалось какое-либо оборудование, указать подробную информацию о типе оборудования, способе, периодичности, продолжительности и интенсивности использования).</a:t>
            </a:r>
          </a:p>
        </p:txBody>
      </p:sp>
    </p:spTree>
    <p:extLst>
      <p:ext uri="{BB962C8B-B14F-4D97-AF65-F5344CB8AC3E}">
        <p14:creationId xmlns:p14="http://schemas.microsoft.com/office/powerpoint/2010/main" xmlns="" val="1767953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584199"/>
            <a:ext cx="10210800" cy="5457163"/>
          </a:xfrm>
        </p:spPr>
        <p:txBody>
          <a:bodyPr>
            <a:normAutofit/>
          </a:bodyPr>
          <a:lstStyle/>
          <a:p>
            <a:r>
              <a:rPr lang="ru-RU" sz="2800" dirty="0"/>
              <a:t>Помимо перечисленной выше информации также необходимо указать </a:t>
            </a:r>
            <a:r>
              <a:rPr lang="ru-RU" sz="2800" b="1" u="sng" dirty="0"/>
              <a:t>переливания крови спортсмена за 3 месяца, предшествующие взятию</a:t>
            </a:r>
            <a:r>
              <a:rPr lang="ru-RU" sz="2800" dirty="0"/>
              <a:t> Пробы (потери крови в связи с несчастным случаем, патологией или донорством – указать примерный объём кровопотери). 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До начала отбора крови Спортсмену необходимо оставаться в положении сидя не менее 10 минут, при этом обе ноги должны стоять на полу!!! </a:t>
            </a:r>
          </a:p>
        </p:txBody>
      </p:sp>
    </p:spTree>
    <p:extLst>
      <p:ext uri="{BB962C8B-B14F-4D97-AF65-F5344CB8AC3E}">
        <p14:creationId xmlns:p14="http://schemas.microsoft.com/office/powerpoint/2010/main" xmlns="" val="1070979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500" y="1041401"/>
            <a:ext cx="8956502" cy="4999962"/>
          </a:xfrm>
        </p:spPr>
        <p:txBody>
          <a:bodyPr>
            <a:noAutofit/>
          </a:bodyPr>
          <a:lstStyle/>
          <a:p>
            <a:r>
              <a:rPr lang="ru-RU" sz="2800" dirty="0"/>
              <a:t>Если Проба отбирается для целей Биологического паспорта спортсмена, </a:t>
            </a:r>
            <a:r>
              <a:rPr lang="ru-RU" sz="2800" b="1" u="sng" dirty="0"/>
              <a:t>нельзя осуществлять </a:t>
            </a:r>
            <a:r>
              <a:rPr lang="ru-RU" sz="2800" dirty="0"/>
              <a:t>забор </a:t>
            </a:r>
            <a:r>
              <a:rPr lang="ru-RU" sz="2800" b="1" u="sng" dirty="0"/>
              <a:t>раньше двух часов после завершения Спортсменом Тренировки либо Соревнования.</a:t>
            </a:r>
            <a:r>
              <a:rPr lang="ru-RU" sz="2800" dirty="0"/>
              <a:t> </a:t>
            </a:r>
          </a:p>
          <a:p>
            <a:r>
              <a:rPr lang="ru-RU" sz="2800" dirty="0"/>
              <a:t>В документации ОДК должен </a:t>
            </a:r>
            <a:r>
              <a:rPr lang="ru-RU" sz="2800" b="1" u="sng" dirty="0"/>
              <a:t>письменно зафиксировать</a:t>
            </a:r>
            <a:r>
              <a:rPr lang="ru-RU" sz="2800" dirty="0"/>
              <a:t> характер физической нагрузки (Соревнование, Тренировка и т.д.), а также её длительность и интенсивность. </a:t>
            </a:r>
          </a:p>
        </p:txBody>
      </p:sp>
    </p:spTree>
    <p:extLst>
      <p:ext uri="{BB962C8B-B14F-4D97-AF65-F5344CB8AC3E}">
        <p14:creationId xmlns:p14="http://schemas.microsoft.com/office/powerpoint/2010/main" xmlns="" val="38297391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7800"/>
            <a:ext cx="9134302" cy="660400"/>
          </a:xfrm>
        </p:spPr>
        <p:txBody>
          <a:bodyPr>
            <a:normAutofit/>
          </a:bodyPr>
          <a:lstStyle/>
          <a:p>
            <a:r>
              <a:rPr lang="ru-RU" sz="3200" b="1" dirty="0"/>
              <a:t>Этапы сдачи пробы крови: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206500"/>
            <a:ext cx="10350500" cy="4834862"/>
          </a:xfrm>
        </p:spPr>
        <p:txBody>
          <a:bodyPr>
            <a:normAutofit/>
          </a:bodyPr>
          <a:lstStyle/>
          <a:p>
            <a:r>
              <a:rPr lang="ru-RU" sz="2800" dirty="0"/>
              <a:t>Для отбора пробы, Спортсмен </a:t>
            </a:r>
            <a:r>
              <a:rPr lang="ru-RU" sz="2800" b="1" u="sng" dirty="0"/>
              <a:t>должен выбрать </a:t>
            </a:r>
            <a:r>
              <a:rPr lang="ru-RU" sz="2800" dirty="0"/>
              <a:t>один комплект оборудования из нескольких предложенных, и удостовериться в целостности пломб и отсутствии следов несанкционированного вскрытия. </a:t>
            </a:r>
          </a:p>
          <a:p>
            <a:r>
              <a:rPr lang="ru-RU" sz="2800" dirty="0"/>
              <a:t>Спортсмен </a:t>
            </a:r>
            <a:r>
              <a:rPr lang="ru-RU" sz="2800" b="1" u="sng" dirty="0"/>
              <a:t>должен убедиться</a:t>
            </a:r>
            <a:r>
              <a:rPr lang="ru-RU" sz="2800" dirty="0"/>
              <a:t>, что все кодовые номера совпадают. </a:t>
            </a:r>
          </a:p>
          <a:p>
            <a:r>
              <a:rPr lang="ru-RU" sz="2800" dirty="0"/>
              <a:t>При несоответствии кодовых номеров, необходимо выбрать </a:t>
            </a:r>
            <a:r>
              <a:rPr lang="ru-RU" sz="2800" b="1" u="sng" dirty="0"/>
              <a:t>другой комплект оборудования. </a:t>
            </a:r>
          </a:p>
          <a:p>
            <a:r>
              <a:rPr lang="ru-RU" sz="2800" dirty="0"/>
              <a:t>Спортсмен </a:t>
            </a:r>
            <a:r>
              <a:rPr lang="ru-RU" sz="2800" b="1" u="sng" dirty="0"/>
              <a:t>должен убедиться</a:t>
            </a:r>
            <a:r>
              <a:rPr lang="ru-RU" sz="2800" dirty="0"/>
              <a:t>, что ОДК правильно записал кодовый номер в протокол допинг-контроля. </a:t>
            </a:r>
          </a:p>
        </p:txBody>
      </p:sp>
    </p:spTree>
    <p:extLst>
      <p:ext uri="{BB962C8B-B14F-4D97-AF65-F5344CB8AC3E}">
        <p14:creationId xmlns:p14="http://schemas.microsoft.com/office/powerpoint/2010/main" xmlns="" val="2523690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900" y="723901"/>
            <a:ext cx="10083800" cy="5546062"/>
          </a:xfrm>
        </p:spPr>
        <p:txBody>
          <a:bodyPr>
            <a:noAutofit/>
          </a:bodyPr>
          <a:lstStyle/>
          <a:p>
            <a:r>
              <a:rPr lang="ru-RU" sz="2800" dirty="0"/>
              <a:t>Непосредственно забор крови осуществляет только </a:t>
            </a:r>
            <a:r>
              <a:rPr lang="ru-RU" sz="2800" b="1" u="sng" dirty="0"/>
              <a:t>медицинский работник</a:t>
            </a:r>
            <a:r>
              <a:rPr lang="ru-RU" sz="2800" dirty="0"/>
              <a:t>, </a:t>
            </a:r>
            <a:r>
              <a:rPr lang="ru-RU" sz="2800" b="1" u="sng" dirty="0"/>
              <a:t>офицер по сбору крови </a:t>
            </a:r>
            <a:r>
              <a:rPr lang="ru-RU" sz="2800" dirty="0"/>
              <a:t>(ОСК), имеющий соответствующее разрешение. </a:t>
            </a:r>
          </a:p>
          <a:p>
            <a:r>
              <a:rPr lang="ru-RU" sz="2800" dirty="0"/>
              <a:t>ОСК должен выбрать оптимальное место </a:t>
            </a:r>
            <a:r>
              <a:rPr lang="ru-RU" sz="2800" dirty="0" err="1"/>
              <a:t>венопункции</a:t>
            </a:r>
            <a:r>
              <a:rPr lang="ru-RU" sz="2800" dirty="0"/>
              <a:t>, очистить кожу специальной дезинфицирующей салфеткой или тампоном, при необходимости наложить жгут. </a:t>
            </a:r>
          </a:p>
          <a:p>
            <a:r>
              <a:rPr lang="ru-RU" sz="2800" dirty="0"/>
              <a:t>ОСК должен отобрать Пробу крови из поверхностной вены в пробирку. </a:t>
            </a:r>
          </a:p>
          <a:p>
            <a:r>
              <a:rPr lang="ru-RU" sz="2800" dirty="0"/>
              <a:t>После окончания отбора Пробы крови, ОСК должен наложить повязку на место венепункции.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16762045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400" y="825499"/>
            <a:ext cx="9398000" cy="5215863"/>
          </a:xfrm>
        </p:spPr>
        <p:txBody>
          <a:bodyPr>
            <a:normAutofit/>
          </a:bodyPr>
          <a:lstStyle/>
          <a:p>
            <a:r>
              <a:rPr lang="ru-RU" sz="2800" dirty="0"/>
              <a:t>Объем забираемой Пробы крови должен быть достаточным для проведения анализа Пробы исходя из применяемых лабораторных требований, изложенных в </a:t>
            </a:r>
            <a:r>
              <a:rPr lang="ru-RU" sz="2800" b="1" u="sng" dirty="0"/>
              <a:t>руководстве ВАДА по отбору крови. </a:t>
            </a:r>
          </a:p>
          <a:p>
            <a:r>
              <a:rPr lang="ru-RU" sz="2800" dirty="0"/>
              <a:t>Если взятой у Спортсмена крови недостаточно для пробы, или специалисту по отбору пробы не удалось произвести забор крови с первой попытки - процедуру забора крови повторяют, но </a:t>
            </a:r>
            <a:r>
              <a:rPr lang="ru-RU" sz="2800" b="1" u="sng" dirty="0"/>
              <a:t>не более трех раз</a:t>
            </a:r>
          </a:p>
        </p:txBody>
      </p:sp>
    </p:spTree>
    <p:extLst>
      <p:ext uri="{BB962C8B-B14F-4D97-AF65-F5344CB8AC3E}">
        <p14:creationId xmlns:p14="http://schemas.microsoft.com/office/powerpoint/2010/main" xmlns="" val="29006371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134" y="459511"/>
            <a:ext cx="10549466" cy="5927062"/>
          </a:xfrm>
        </p:spPr>
        <p:txBody>
          <a:bodyPr>
            <a:noAutofit/>
          </a:bodyPr>
          <a:lstStyle/>
          <a:p>
            <a:r>
              <a:rPr lang="ru-RU" sz="2800" dirty="0"/>
              <a:t>После третьей попытки забора крови ОДК должен </a:t>
            </a:r>
            <a:r>
              <a:rPr lang="ru-RU" sz="2800" b="1" u="sng" dirty="0"/>
              <a:t>прекратить забор </a:t>
            </a:r>
            <a:r>
              <a:rPr lang="ru-RU" sz="2800" dirty="0"/>
              <a:t>крови и записать в протокол Допинг-контроля причины прекращения процедуры отбора крови. </a:t>
            </a:r>
          </a:p>
          <a:p>
            <a:r>
              <a:rPr lang="ru-RU" sz="2800" dirty="0"/>
              <a:t>ОСК обязан утилизировать использованное оборудование для отбора крови. </a:t>
            </a:r>
          </a:p>
          <a:p>
            <a:r>
              <a:rPr lang="ru-RU" sz="2800" dirty="0"/>
              <a:t>Спортсмен должен </a:t>
            </a:r>
            <a:r>
              <a:rPr lang="ru-RU" sz="2800" b="1" u="sng" dirty="0"/>
              <a:t>запломбировать</a:t>
            </a:r>
            <a:r>
              <a:rPr lang="ru-RU" sz="2800" dirty="0"/>
              <a:t> свою Пробу в комплект оборудования для отбора Проб в соответствии с инструкциями ОДК. </a:t>
            </a:r>
          </a:p>
          <a:p>
            <a:r>
              <a:rPr lang="ru-RU" sz="2800" dirty="0"/>
              <a:t>Спортсмен и ОДК обязаны удостовериться в надёжности пломбировки. </a:t>
            </a:r>
          </a:p>
          <a:p>
            <a:r>
              <a:rPr lang="ru-RU" sz="2800" dirty="0"/>
              <a:t>Спортсмен и ОДК/ОСК должны </a:t>
            </a:r>
            <a:r>
              <a:rPr lang="ru-RU" sz="2800" b="1" u="sng" dirty="0"/>
              <a:t>подписать</a:t>
            </a:r>
            <a:r>
              <a:rPr lang="ru-RU" sz="2800" dirty="0"/>
              <a:t> протокол Допинг-контроля. </a:t>
            </a:r>
          </a:p>
        </p:txBody>
      </p:sp>
    </p:spTree>
    <p:extLst>
      <p:ext uri="{BB962C8B-B14F-4D97-AF65-F5344CB8AC3E}">
        <p14:creationId xmlns:p14="http://schemas.microsoft.com/office/powerpoint/2010/main" xmlns="" val="5788142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500" y="2404534"/>
            <a:ext cx="8343899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4. Биологический паспорт спортсмена</a:t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8067885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200" y="1142999"/>
            <a:ext cx="10172700" cy="4898363"/>
          </a:xfrm>
        </p:spPr>
        <p:txBody>
          <a:bodyPr>
            <a:normAutofit/>
          </a:bodyPr>
          <a:lstStyle/>
          <a:p>
            <a:r>
              <a:rPr lang="ru-RU" sz="2800" b="1" i="1" u="sng" dirty="0"/>
              <a:t>Биологический паспорт спортсмена (БПС) </a:t>
            </a:r>
            <a:r>
              <a:rPr lang="ru-RU" sz="2800" i="1" dirty="0"/>
              <a:t>– это индивидуальный электронная база данных, в который заносятся данные конкретного спортсмена. </a:t>
            </a:r>
          </a:p>
          <a:p>
            <a:r>
              <a:rPr lang="ru-RU" sz="2800" dirty="0"/>
              <a:t>Эти данные могут быть использованы для выявления фактов применения допинга. </a:t>
            </a:r>
          </a:p>
          <a:p>
            <a:r>
              <a:rPr lang="ru-RU" sz="2800" dirty="0"/>
              <a:t>В </a:t>
            </a:r>
            <a:r>
              <a:rPr lang="ru-RU" sz="2800" b="1" u="sng" dirty="0"/>
              <a:t>основу БПС </a:t>
            </a:r>
            <a:r>
              <a:rPr lang="ru-RU" sz="2800" dirty="0"/>
              <a:t>положен принцип </a:t>
            </a:r>
            <a:r>
              <a:rPr lang="ru-RU" sz="2800" b="1" u="sng" dirty="0"/>
              <a:t>мониторинга</a:t>
            </a:r>
            <a:r>
              <a:rPr lang="ru-RU" sz="2800" dirty="0"/>
              <a:t> на долгосрочной основе </a:t>
            </a:r>
            <a:r>
              <a:rPr lang="ru-RU" sz="2800" b="1" u="sng" dirty="0"/>
              <a:t>биологических маркеров, </a:t>
            </a:r>
            <a:r>
              <a:rPr lang="ru-RU" sz="2800" dirty="0"/>
              <a:t>изменение которых происходит в результате применения допинга или патологических изменений в организме. </a:t>
            </a:r>
          </a:p>
        </p:txBody>
      </p:sp>
    </p:spTree>
    <p:extLst>
      <p:ext uri="{BB962C8B-B14F-4D97-AF65-F5344CB8AC3E}">
        <p14:creationId xmlns:p14="http://schemas.microsoft.com/office/powerpoint/2010/main" xmlns="" val="33990465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965201"/>
            <a:ext cx="10096500" cy="5723862"/>
          </a:xfrm>
        </p:spPr>
        <p:txBody>
          <a:bodyPr>
            <a:noAutofit/>
          </a:bodyPr>
          <a:lstStyle/>
          <a:p>
            <a:r>
              <a:rPr lang="ru-RU" sz="2800" dirty="0"/>
              <a:t>БПС представляет собой новое явление в антидопинговой борьбе.</a:t>
            </a:r>
          </a:p>
          <a:p>
            <a:pPr marL="0" indent="0">
              <a:buNone/>
            </a:pPr>
            <a:r>
              <a:rPr lang="ru-RU" sz="2800" dirty="0"/>
              <a:t> </a:t>
            </a:r>
          </a:p>
          <a:p>
            <a:pPr marL="0" indent="0">
              <a:buNone/>
            </a:pPr>
            <a:r>
              <a:rPr lang="ru-RU" sz="2800" b="1" dirty="0"/>
              <a:t>Мониторинг биологических параметров в течение всей спортивной карьеры является концепцией, которая применима к любому виду спорта!!! </a:t>
            </a:r>
          </a:p>
          <a:p>
            <a:pPr marL="0" indent="0">
              <a:buNone/>
            </a:pPr>
            <a:endParaRPr lang="ru-RU" sz="2800" b="1" dirty="0"/>
          </a:p>
          <a:p>
            <a:r>
              <a:rPr lang="ru-RU" sz="2800" dirty="0"/>
              <a:t>В тех видах спорта, в которых уже стал внедряться БПС, его положительный эффект уже вполне очевиден. </a:t>
            </a:r>
          </a:p>
        </p:txBody>
      </p:sp>
    </p:spTree>
    <p:extLst>
      <p:ext uri="{BB962C8B-B14F-4D97-AF65-F5344CB8AC3E}">
        <p14:creationId xmlns:p14="http://schemas.microsoft.com/office/powerpoint/2010/main" xmlns="" val="3587346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279399"/>
            <a:ext cx="11620500" cy="6337301"/>
          </a:xfrm>
        </p:spPr>
        <p:txBody>
          <a:bodyPr>
            <a:normAutofit fontScale="92500"/>
          </a:bodyPr>
          <a:lstStyle/>
          <a:p>
            <a:r>
              <a:rPr lang="ru-RU" sz="2800" dirty="0"/>
              <a:t>Термины </a:t>
            </a:r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”допинг-контроль“ и ”отбор проб“ </a:t>
            </a:r>
            <a:r>
              <a:rPr lang="ru-RU" sz="2800" dirty="0"/>
              <a:t>часто используются в одинаковом значении, однако между ними есть некоторые </a:t>
            </a:r>
            <a:r>
              <a:rPr lang="ru-RU" sz="2800" b="1" u="sng" dirty="0"/>
              <a:t>различия. </a:t>
            </a:r>
          </a:p>
          <a:p>
            <a:pPr marL="0" indent="0">
              <a:buNone/>
            </a:pPr>
            <a:r>
              <a:rPr lang="ru-RU" sz="2800" b="1" u="sng" dirty="0"/>
              <a:t>Процедура допинг-контроля включает:</a:t>
            </a:r>
          </a:p>
          <a:p>
            <a:r>
              <a:rPr lang="ru-RU" sz="2800" dirty="0"/>
              <a:t> отбор спортсменов </a:t>
            </a:r>
          </a:p>
          <a:p>
            <a:r>
              <a:rPr lang="ru-RU" sz="2800" dirty="0"/>
              <a:t>их уведомление </a:t>
            </a:r>
          </a:p>
          <a:p>
            <a:r>
              <a:rPr lang="ru-RU" sz="2800" dirty="0"/>
              <a:t>отбор проб </a:t>
            </a:r>
          </a:p>
          <a:p>
            <a:r>
              <a:rPr lang="ru-RU" sz="2800" dirty="0"/>
              <a:t>доставку проб в аккредитованную ВАДА лабораторию </a:t>
            </a:r>
          </a:p>
          <a:p>
            <a:r>
              <a:rPr lang="ru-RU" sz="2800" dirty="0"/>
              <a:t>обработку результатов. </a:t>
            </a:r>
          </a:p>
          <a:p>
            <a:pPr marL="0" indent="0">
              <a:buNone/>
            </a:pPr>
            <a:r>
              <a:rPr lang="ru-RU" sz="2800" b="1" i="1" dirty="0"/>
              <a:t>Отбором</a:t>
            </a:r>
            <a:r>
              <a:rPr lang="ru-RU" sz="2800" i="1" dirty="0"/>
              <a:t> проб называется только процесс сбора образцов мочи или крови у спортсмена. </a:t>
            </a:r>
          </a:p>
          <a:p>
            <a:r>
              <a:rPr lang="ru-RU" sz="2800" b="1" u="sng" dirty="0"/>
              <a:t>Процедура</a:t>
            </a:r>
            <a:r>
              <a:rPr lang="ru-RU" sz="2800" dirty="0"/>
              <a:t> допинг-контроля регулируется положениями </a:t>
            </a:r>
            <a:r>
              <a:rPr lang="ru-RU" sz="2800" b="1" dirty="0"/>
              <a:t>Всемирного антидопингового кодекса (Кодекс) и Международного стандарта тестирования и расследования (</a:t>
            </a:r>
            <a:r>
              <a:rPr lang="ru-RU" sz="2800" b="1" dirty="0" err="1"/>
              <a:t>МСТиР</a:t>
            </a:r>
            <a:r>
              <a:rPr lang="ru-RU" sz="2800" b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xmlns="" val="12589617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2856"/>
            <a:ext cx="9867900" cy="5533362"/>
          </a:xfrm>
        </p:spPr>
        <p:txBody>
          <a:bodyPr>
            <a:normAutofit/>
          </a:bodyPr>
          <a:lstStyle/>
          <a:p>
            <a:r>
              <a:rPr lang="ru-RU" sz="2800" dirty="0"/>
              <a:t>Если спортсмен в последнее время имеет показатели, значительно отличающиеся от тех, что фиксировались у него обычно, контролирующие органы имеют </a:t>
            </a:r>
            <a:r>
              <a:rPr lang="ru-RU" sz="2800" b="1" u="sng" dirty="0"/>
              <a:t>основания для подозрений в возможном</a:t>
            </a:r>
            <a:r>
              <a:rPr lang="ru-RU" sz="2800" dirty="0"/>
              <a:t> применении </a:t>
            </a:r>
            <a:r>
              <a:rPr lang="ru-RU" sz="2800" b="1" u="sng" dirty="0"/>
              <a:t>допинга </a:t>
            </a:r>
            <a:r>
              <a:rPr lang="ru-RU" sz="2800" dirty="0"/>
              <a:t>или наличии каких-либо изменений в его организме, что может быть выявлено в результате полного медицинского обследования. </a:t>
            </a:r>
          </a:p>
          <a:p>
            <a:r>
              <a:rPr lang="ru-RU" sz="2800" dirty="0"/>
              <a:t>В обоих случаях имеются серьезные основания для того, чтобы </a:t>
            </a:r>
            <a:r>
              <a:rPr lang="ru-RU" sz="2800" b="1" u="sng" dirty="0"/>
              <a:t>отстранить спортсмена </a:t>
            </a:r>
            <a:r>
              <a:rPr lang="ru-RU" sz="2800" dirty="0"/>
              <a:t>от соревнований на короткий срок, как правило, на две недели. </a:t>
            </a:r>
          </a:p>
        </p:txBody>
      </p:sp>
    </p:spTree>
    <p:extLst>
      <p:ext uri="{BB962C8B-B14F-4D97-AF65-F5344CB8AC3E}">
        <p14:creationId xmlns:p14="http://schemas.microsoft.com/office/powerpoint/2010/main" xmlns="" val="41049900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100" y="736601"/>
            <a:ext cx="10845800" cy="5736562"/>
          </a:xfrm>
        </p:spPr>
        <p:txBody>
          <a:bodyPr>
            <a:noAutofit/>
          </a:bodyPr>
          <a:lstStyle/>
          <a:p>
            <a:r>
              <a:rPr lang="ru-RU" sz="2800" dirty="0"/>
              <a:t>Хотя это правило проведения соревнований пока еще не утверждено компетентными спортивными органами, ученые, занимающиеся этой проблемой, единодушны в том, что с введением </a:t>
            </a:r>
            <a:r>
              <a:rPr lang="ru-RU" sz="2800" b="1" u="sng" dirty="0"/>
              <a:t>БПС оно должно стать официальной нормой. </a:t>
            </a:r>
          </a:p>
          <a:p>
            <a:r>
              <a:rPr lang="ru-RU" sz="2800" dirty="0"/>
              <a:t>Если медицинское обследование не выявило наличия какой-либо патологии, единственным объяснением необычно большого расхождения показателей в БПС остается </a:t>
            </a:r>
            <a:r>
              <a:rPr lang="ru-RU" sz="2800" b="1" u="sng" dirty="0"/>
              <a:t>применение допинга. </a:t>
            </a:r>
          </a:p>
          <a:p>
            <a:r>
              <a:rPr lang="ru-RU" sz="2800" dirty="0"/>
              <a:t>В таком случае </a:t>
            </a:r>
            <a:r>
              <a:rPr lang="ru-RU" sz="2800" b="1" u="sng" dirty="0"/>
              <a:t>информация, содержащаяся в БПС</a:t>
            </a:r>
            <a:r>
              <a:rPr lang="ru-RU" sz="2800" dirty="0"/>
              <a:t>, является </a:t>
            </a:r>
            <a:r>
              <a:rPr lang="ru-RU" sz="2800" b="1" u="sng" dirty="0"/>
              <a:t>достаточной</a:t>
            </a:r>
            <a:r>
              <a:rPr lang="ru-RU" sz="2800" dirty="0"/>
              <a:t> для возбуждения дисциплинарной процедуры в отношении спортсмена, уличенного в применении допинга</a:t>
            </a:r>
          </a:p>
        </p:txBody>
      </p:sp>
    </p:spTree>
    <p:extLst>
      <p:ext uri="{BB962C8B-B14F-4D97-AF65-F5344CB8AC3E}">
        <p14:creationId xmlns:p14="http://schemas.microsoft.com/office/powerpoint/2010/main" xmlns="" val="16580120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500" y="546101"/>
            <a:ext cx="9728200" cy="5838162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/>
              <a:t>Наконец (и это очень важно), спортсмен может использовать свой БПС для доказательства своей невиновности, представив нормальные профили биологических маркеров!!!</a:t>
            </a:r>
          </a:p>
          <a:p>
            <a:pPr marL="0" indent="0">
              <a:buNone/>
            </a:pPr>
            <a:r>
              <a:rPr lang="ru-RU" sz="2800" b="1" dirty="0"/>
              <a:t> </a:t>
            </a:r>
          </a:p>
          <a:p>
            <a:r>
              <a:rPr lang="ru-RU" sz="2800" dirty="0"/>
              <a:t>Если отрицательный результат прямого допинг-теста </a:t>
            </a:r>
            <a:r>
              <a:rPr lang="ru-RU" sz="2800" b="1" u="sng" dirty="0"/>
              <a:t>не обязательно </a:t>
            </a:r>
            <a:r>
              <a:rPr lang="ru-RU" sz="2800" dirty="0"/>
              <a:t>является синонимом </a:t>
            </a:r>
            <a:r>
              <a:rPr lang="ru-RU" sz="2800" dirty="0" err="1"/>
              <a:t>ˮчистоты</a:t>
            </a:r>
            <a:r>
              <a:rPr lang="ru-RU" sz="2800" dirty="0"/>
              <a:t>“ спортсмена, так как некоторые прямые тесты не могут обеспечить стопроцентную вероятность обнаружения и имеют малое временное окно.</a:t>
            </a:r>
          </a:p>
          <a:p>
            <a:r>
              <a:rPr lang="ru-RU" sz="2800" b="1" u="sng" dirty="0"/>
              <a:t>Предъявление </a:t>
            </a:r>
            <a:r>
              <a:rPr lang="ru-RU" sz="2800" dirty="0"/>
              <a:t>биологического паспорта в начале соревнований свидетельствует о том, что спортсмен участвует в них в своем естественном физиологическом состоянии.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784514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1524001"/>
            <a:ext cx="10731500" cy="5685762"/>
          </a:xfrm>
        </p:spPr>
        <p:txBody>
          <a:bodyPr>
            <a:normAutofit/>
          </a:bodyPr>
          <a:lstStyle/>
          <a:p>
            <a:r>
              <a:rPr lang="ru-RU" sz="2800" dirty="0"/>
              <a:t>С принятием такого правила соревнований ни один спортсмен </a:t>
            </a:r>
            <a:r>
              <a:rPr lang="ru-RU" sz="2800" b="1" u="sng" dirty="0"/>
              <a:t>не сможет предъявить показатели, значительно отличающиеся от базовых показателей своего организма</a:t>
            </a:r>
            <a:r>
              <a:rPr lang="ru-RU" sz="2800" dirty="0"/>
              <a:t> и, таким образом, эффект от применения допинга станет настолько мал, что </a:t>
            </a:r>
            <a:r>
              <a:rPr lang="ru-RU" sz="2800" dirty="0" err="1"/>
              <a:t>ˮигра</a:t>
            </a:r>
            <a:r>
              <a:rPr lang="ru-RU" sz="2800" dirty="0"/>
              <a:t> не будет стоить свеч“. </a:t>
            </a:r>
          </a:p>
        </p:txBody>
      </p:sp>
    </p:spTree>
    <p:extLst>
      <p:ext uri="{BB962C8B-B14F-4D97-AF65-F5344CB8AC3E}">
        <p14:creationId xmlns:p14="http://schemas.microsoft.com/office/powerpoint/2010/main" xmlns="" val="26285037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800" y="127000"/>
            <a:ext cx="11569700" cy="723900"/>
          </a:xfrm>
        </p:spPr>
        <p:txBody>
          <a:bodyPr>
            <a:normAutofit/>
          </a:bodyPr>
          <a:lstStyle/>
          <a:p>
            <a:r>
              <a:rPr lang="ru-RU" sz="3200" b="1" dirty="0"/>
              <a:t>Параметры регистрируемые в БПС в настоящее время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117601"/>
            <a:ext cx="10769600" cy="5190462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БПС состоит из нескольких модулей</a:t>
            </a:r>
            <a:r>
              <a:rPr lang="ru-RU" sz="2800" dirty="0"/>
              <a:t>, находящихся на разных стадиях внедрения. </a:t>
            </a:r>
          </a:p>
          <a:p>
            <a:r>
              <a:rPr lang="ru-RU" sz="2800" dirty="0"/>
              <a:t>Наиболее разработанным на сегодняшний день модулем является </a:t>
            </a:r>
            <a:r>
              <a:rPr lang="ru-RU" sz="2800" b="1" u="sng" dirty="0"/>
              <a:t>Гематологический паспорт спортсмена (ГПС).</a:t>
            </a:r>
          </a:p>
          <a:p>
            <a:pPr marL="0" indent="0">
              <a:buNone/>
            </a:pPr>
            <a:r>
              <a:rPr lang="ru-RU" sz="2800" b="1" u="sng" dirty="0"/>
              <a:t> </a:t>
            </a:r>
          </a:p>
          <a:p>
            <a:r>
              <a:rPr lang="ru-RU" sz="2800" b="1" i="1" u="sng" dirty="0"/>
              <a:t>ГПС</a:t>
            </a:r>
            <a:r>
              <a:rPr lang="ru-RU" sz="2800" b="1" i="1" dirty="0"/>
              <a:t> – </a:t>
            </a:r>
            <a:r>
              <a:rPr lang="ru-RU" sz="2800" i="1" dirty="0"/>
              <a:t>это документ, в который заносятся полученные на основании длительных наблюдений показатели маркеров модифицированного </a:t>
            </a:r>
            <a:r>
              <a:rPr lang="ru-RU" sz="2800" i="1" dirty="0" err="1"/>
              <a:t>эритропоэза</a:t>
            </a:r>
            <a:r>
              <a:rPr lang="ru-RU" sz="2800" i="1" dirty="0"/>
              <a:t>, что позволяет обнаружить попытку спортсмена искусственным образом улучшить насыщаемость мышц кислородом. </a:t>
            </a:r>
          </a:p>
        </p:txBody>
      </p:sp>
    </p:spTree>
    <p:extLst>
      <p:ext uri="{BB962C8B-B14F-4D97-AF65-F5344CB8AC3E}">
        <p14:creationId xmlns:p14="http://schemas.microsoft.com/office/powerpoint/2010/main" xmlns="" val="40429642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65101"/>
            <a:ext cx="11112500" cy="57238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ВАДА зарегистрировало следующие </a:t>
            </a:r>
            <a:r>
              <a:rPr lang="ru-RU" sz="2400" b="1" u="sng" dirty="0"/>
              <a:t>параметры, которые заносятся в ГПС: </a:t>
            </a:r>
          </a:p>
          <a:p>
            <a:r>
              <a:rPr lang="en-US" sz="2400" dirty="0"/>
              <a:t>HCT: hematocrit (</a:t>
            </a:r>
            <a:r>
              <a:rPr lang="ru-RU" sz="2400" dirty="0"/>
              <a:t>гематокрит); </a:t>
            </a:r>
          </a:p>
          <a:p>
            <a:r>
              <a:rPr lang="en-US" sz="2400" dirty="0"/>
              <a:t>HGB: hemoglobin (</a:t>
            </a:r>
            <a:r>
              <a:rPr lang="ru-RU" sz="2400" dirty="0"/>
              <a:t>гемоглобин); </a:t>
            </a:r>
          </a:p>
          <a:p>
            <a:r>
              <a:rPr lang="en-US" sz="2400" dirty="0"/>
              <a:t>RBC: red blood cells count (</a:t>
            </a:r>
            <a:r>
              <a:rPr lang="ru-RU" sz="2400" dirty="0"/>
              <a:t>количество эритроцитов); </a:t>
            </a:r>
          </a:p>
          <a:p>
            <a:r>
              <a:rPr lang="en-US" sz="2400" dirty="0"/>
              <a:t>RET%: the percentage of reticulocyte (</a:t>
            </a:r>
            <a:r>
              <a:rPr lang="ru-RU" sz="2400" dirty="0"/>
              <a:t>процентное содержание </a:t>
            </a:r>
            <a:r>
              <a:rPr lang="ru-RU" sz="2400" dirty="0" err="1"/>
              <a:t>ретикулоцитов</a:t>
            </a:r>
            <a:r>
              <a:rPr lang="ru-RU" sz="2400" dirty="0"/>
              <a:t>); </a:t>
            </a:r>
          </a:p>
          <a:p>
            <a:r>
              <a:rPr lang="en-US" sz="2400" dirty="0"/>
              <a:t>RET#: reticulocytes count (</a:t>
            </a:r>
            <a:r>
              <a:rPr lang="ru-RU" sz="2400" dirty="0"/>
              <a:t>количество </a:t>
            </a:r>
            <a:r>
              <a:rPr lang="ru-RU" sz="2400" dirty="0" err="1"/>
              <a:t>ретиколуцитов</a:t>
            </a:r>
            <a:r>
              <a:rPr lang="ru-RU" sz="2400" dirty="0"/>
              <a:t>); </a:t>
            </a:r>
          </a:p>
          <a:p>
            <a:r>
              <a:rPr lang="en-US" sz="2400" dirty="0"/>
              <a:t>MCV: mean corpuscular volume (</a:t>
            </a:r>
            <a:r>
              <a:rPr lang="ru-RU" sz="2400" dirty="0"/>
              <a:t>средний объем эритроцита); </a:t>
            </a:r>
          </a:p>
          <a:p>
            <a:r>
              <a:rPr lang="en-US" sz="2400" dirty="0"/>
              <a:t>MCH: mean corpuscular hemoglobin (</a:t>
            </a:r>
            <a:r>
              <a:rPr lang="ru-RU" sz="2400" dirty="0"/>
              <a:t>средний </a:t>
            </a:r>
            <a:r>
              <a:rPr lang="ru-RU" sz="2400" dirty="0" err="1"/>
              <a:t>эритроцитный</a:t>
            </a:r>
            <a:r>
              <a:rPr lang="ru-RU" sz="2400" dirty="0"/>
              <a:t> гемоглобин); </a:t>
            </a:r>
          </a:p>
          <a:p>
            <a:r>
              <a:rPr lang="en-US" sz="2400" dirty="0"/>
              <a:t>MCHC: mean corpuscular hemoglobin concentration (</a:t>
            </a:r>
            <a:r>
              <a:rPr lang="ru-RU" sz="2400" dirty="0"/>
              <a:t>средняя концентрация корпускулярного гемоглобина)</a:t>
            </a:r>
          </a:p>
        </p:txBody>
      </p:sp>
    </p:spTree>
    <p:extLst>
      <p:ext uri="{BB962C8B-B14F-4D97-AF65-F5344CB8AC3E}">
        <p14:creationId xmlns:p14="http://schemas.microsoft.com/office/powerpoint/2010/main" xmlns="" val="7297821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381001"/>
            <a:ext cx="9448800" cy="5660362"/>
          </a:xfrm>
        </p:spPr>
        <p:txBody>
          <a:bodyPr>
            <a:noAutofit/>
          </a:bodyPr>
          <a:lstStyle/>
          <a:p>
            <a:r>
              <a:rPr lang="ru-RU" sz="2400" dirty="0"/>
              <a:t>Эти параметры измеряются на основании гемограммы проб крови спортсмена. </a:t>
            </a:r>
          </a:p>
          <a:p>
            <a:r>
              <a:rPr lang="ru-RU" sz="2400" dirty="0"/>
              <a:t>Наконец, из всей совокупности перечисленных параметров выводятся </a:t>
            </a:r>
            <a:r>
              <a:rPr lang="ru-RU" sz="2400" dirty="0" err="1"/>
              <a:t>многопараметральные</a:t>
            </a:r>
            <a:r>
              <a:rPr lang="ru-RU" sz="2400" dirty="0"/>
              <a:t> маркеры «OFF-</a:t>
            </a:r>
            <a:r>
              <a:rPr lang="ru-RU" sz="2400" dirty="0" err="1"/>
              <a:t>score</a:t>
            </a:r>
            <a:r>
              <a:rPr lang="ru-RU" sz="2400" dirty="0"/>
              <a:t>» (индекс стимулирования) и ABPS (атипичный показатель профиля крови). </a:t>
            </a:r>
          </a:p>
          <a:p>
            <a:r>
              <a:rPr lang="ru-RU" sz="2400" dirty="0"/>
              <a:t>Несмотря на то, что все параметры получают по результатам анализов проб крови спортсмена, только маркеры HGB и OFF-</a:t>
            </a:r>
            <a:r>
              <a:rPr lang="ru-RU" sz="2400" dirty="0" err="1"/>
              <a:t>score</a:t>
            </a:r>
            <a:r>
              <a:rPr lang="ru-RU" sz="2400" dirty="0"/>
              <a:t> сегодня отвечают условиям, позволяющим наложить на спортсмена санкции. </a:t>
            </a:r>
          </a:p>
          <a:p>
            <a:r>
              <a:rPr lang="ru-RU" sz="2400" dirty="0"/>
              <a:t>Остальные биологические маркеры используются комиссией независимых экспертов в качестве дополнительных показателей для того, чтобы отличить кровяной допинг, испорченную пробу крови (например, в результате гемолиза) и/или диагностику патологии в организме. </a:t>
            </a:r>
          </a:p>
        </p:txBody>
      </p:sp>
    </p:spTree>
    <p:extLst>
      <p:ext uri="{BB962C8B-B14F-4D97-AF65-F5344CB8AC3E}">
        <p14:creationId xmlns:p14="http://schemas.microsoft.com/office/powerpoint/2010/main" xmlns="" val="38222978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9534" y="571501"/>
            <a:ext cx="8596668" cy="56603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При принятии решения комиссия должна учесть шесть гетерогенных искажающих факторов, занесенных в ГПС: </a:t>
            </a:r>
          </a:p>
          <a:p>
            <a:r>
              <a:rPr lang="ru-RU" sz="2400" dirty="0"/>
              <a:t>пол (постоянный фактор) </a:t>
            </a:r>
          </a:p>
          <a:p>
            <a:r>
              <a:rPr lang="ru-RU" sz="2400" dirty="0"/>
              <a:t>этническое происхождение (постоянный фактор) </a:t>
            </a:r>
          </a:p>
          <a:p>
            <a:r>
              <a:rPr lang="ru-RU" sz="2400" dirty="0"/>
              <a:t>возраст (постоянный фактор) </a:t>
            </a:r>
          </a:p>
          <a:p>
            <a:r>
              <a:rPr lang="ru-RU" sz="2400" dirty="0"/>
              <a:t>высота над уровнем моря (фактор, меняющийся при каждом измерении) </a:t>
            </a:r>
          </a:p>
          <a:p>
            <a:r>
              <a:rPr lang="ru-RU" sz="2400" dirty="0"/>
              <a:t>вид спорта (постоянный фактор) </a:t>
            </a:r>
          </a:p>
          <a:p>
            <a:r>
              <a:rPr lang="ru-RU" sz="2400" dirty="0"/>
              <a:t>используемая технология (фактор, меняющийся при каждом измерении). </a:t>
            </a:r>
          </a:p>
          <a:p>
            <a:pPr marL="0" indent="0">
              <a:buNone/>
            </a:pPr>
            <a:r>
              <a:rPr lang="ru-RU" sz="2400" b="1" dirty="0"/>
              <a:t>ГПС – единственный модуль БПС, уже использующийся сегодня в постоянной практике нескольких спортивных федераций!!!</a:t>
            </a:r>
          </a:p>
        </p:txBody>
      </p:sp>
    </p:spTree>
    <p:extLst>
      <p:ext uri="{BB962C8B-B14F-4D97-AF65-F5344CB8AC3E}">
        <p14:creationId xmlns:p14="http://schemas.microsoft.com/office/powerpoint/2010/main" xmlns="" val="8955561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546101"/>
            <a:ext cx="10541000" cy="5711162"/>
          </a:xfrm>
        </p:spPr>
        <p:txBody>
          <a:bodyPr>
            <a:normAutofit/>
          </a:bodyPr>
          <a:lstStyle/>
          <a:p>
            <a:r>
              <a:rPr lang="ru-RU" sz="2800" dirty="0"/>
              <a:t>Следующим модулем биологического паспорта является </a:t>
            </a:r>
            <a:r>
              <a:rPr lang="ru-RU" sz="2800" b="1" u="sng" dirty="0"/>
              <a:t>Эндокринологический паспорт спортсмена (ЭПС), </a:t>
            </a:r>
            <a:r>
              <a:rPr lang="ru-RU" sz="2800" dirty="0"/>
              <a:t>основанный на описании гормонов, вырабатываемых эндокринной системой. </a:t>
            </a:r>
          </a:p>
          <a:p>
            <a:r>
              <a:rPr lang="ru-RU" sz="2800" dirty="0"/>
              <a:t>В частности, подмодулем ЭПС может быть </a:t>
            </a:r>
            <a:r>
              <a:rPr lang="ru-RU" sz="2800" b="1" u="sng" dirty="0"/>
              <a:t>Стероидный паспорт спортсмена (СПС)</a:t>
            </a:r>
            <a:r>
              <a:rPr lang="ru-RU" sz="2800" dirty="0"/>
              <a:t>, состоящий из данных длительного мониторинга стероидных профилей для выявления случаев искусственного повышения уровня тестостерона или его прогормонов</a:t>
            </a:r>
          </a:p>
        </p:txBody>
      </p:sp>
    </p:spTree>
    <p:extLst>
      <p:ext uri="{BB962C8B-B14F-4D97-AF65-F5344CB8AC3E}">
        <p14:creationId xmlns:p14="http://schemas.microsoft.com/office/powerpoint/2010/main" xmlns="" val="18720999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596899"/>
            <a:ext cx="10401300" cy="5673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Преимуществом БПС является то, что утверждение и введение нового маркера происходит раз и навсегда!!!</a:t>
            </a:r>
          </a:p>
          <a:p>
            <a:pPr marL="0" indent="0">
              <a:buNone/>
            </a:pPr>
            <a:r>
              <a:rPr lang="ru-RU" sz="2800" b="1" dirty="0"/>
              <a:t> </a:t>
            </a:r>
          </a:p>
          <a:p>
            <a:r>
              <a:rPr lang="ru-RU" sz="2800" dirty="0"/>
              <a:t>Напротив, при прямом обнаружении допингового препарата должен быть разработан и утвержден специальный тест для каждого нового вещества, имеющего допинговый потенциал. </a:t>
            </a:r>
          </a:p>
          <a:p>
            <a:r>
              <a:rPr lang="ru-RU" sz="2800" dirty="0"/>
              <a:t>Например, с большой определенностью можно утверждать, что </a:t>
            </a:r>
            <a:r>
              <a:rPr lang="ru-RU" sz="2800" b="1" u="sng" dirty="0"/>
              <a:t>БПС будет весьма эффективен в борьбе с применением новых поколений рекомбинантного ЭПО</a:t>
            </a:r>
            <a:r>
              <a:rPr lang="ru-RU" sz="2800" dirty="0"/>
              <a:t>, в то время как </a:t>
            </a:r>
            <a:r>
              <a:rPr lang="ru-RU" sz="2800" b="1" u="sng" dirty="0"/>
              <a:t>никто не может гарантировать эффективность прямых тестов</a:t>
            </a:r>
            <a:r>
              <a:rPr lang="ru-RU" sz="2800" dirty="0"/>
              <a:t> в подобных случаях. </a:t>
            </a:r>
          </a:p>
        </p:txBody>
      </p:sp>
    </p:spTree>
    <p:extLst>
      <p:ext uri="{BB962C8B-B14F-4D97-AF65-F5344CB8AC3E}">
        <p14:creationId xmlns:p14="http://schemas.microsoft.com/office/powerpoint/2010/main" xmlns="" val="402438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" y="266700"/>
            <a:ext cx="9083502" cy="685800"/>
          </a:xfrm>
        </p:spPr>
        <p:txBody>
          <a:bodyPr>
            <a:normAutofit/>
          </a:bodyPr>
          <a:lstStyle/>
          <a:p>
            <a:r>
              <a:rPr lang="ru-RU" sz="3200" b="1" dirty="0"/>
              <a:t>Планирование и виды тестирований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400" y="1104899"/>
            <a:ext cx="11303000" cy="4936463"/>
          </a:xfrm>
        </p:spPr>
        <p:txBody>
          <a:bodyPr>
            <a:normAutofit/>
          </a:bodyPr>
          <a:lstStyle/>
          <a:p>
            <a:r>
              <a:rPr lang="ru-RU" sz="2800" dirty="0"/>
              <a:t>Планирование тестирований для любой АДО представляет собой весьма сложный процесс. </a:t>
            </a:r>
          </a:p>
          <a:p>
            <a:r>
              <a:rPr lang="ru-RU" sz="2800" dirty="0"/>
              <a:t>Более того, составленные планы постоянно подвергаются коррекции, т.к. эффективность тестирования напрямую зависит от совокупности факторов. </a:t>
            </a:r>
          </a:p>
          <a:p>
            <a:r>
              <a:rPr lang="ru-RU" sz="2800" dirty="0"/>
              <a:t>Основополагающими являются такие понятия, как </a:t>
            </a:r>
            <a:r>
              <a:rPr lang="ru-RU" sz="2800" b="1" u="sng" dirty="0"/>
              <a:t>пул спортсменов и план распределения тестирований. </a:t>
            </a:r>
          </a:p>
          <a:p>
            <a:r>
              <a:rPr lang="ru-RU" sz="2800" dirty="0"/>
              <a:t>Они необходимы, чтобы избежать ситуации, когда интенсивный допинг-контроль обрушивается только на некоторых спортсменов или виды спорта. </a:t>
            </a:r>
          </a:p>
        </p:txBody>
      </p:sp>
    </p:spTree>
    <p:extLst>
      <p:ext uri="{BB962C8B-B14F-4D97-AF65-F5344CB8AC3E}">
        <p14:creationId xmlns:p14="http://schemas.microsoft.com/office/powerpoint/2010/main" xmlns="" val="2992313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" y="152400"/>
            <a:ext cx="11823700" cy="762000"/>
          </a:xfrm>
        </p:spPr>
        <p:txBody>
          <a:bodyPr>
            <a:normAutofit/>
          </a:bodyPr>
          <a:lstStyle/>
          <a:p>
            <a:r>
              <a:rPr lang="ru-RU" sz="3200" b="1" dirty="0"/>
              <a:t>Установление индивидуальных эталонных уровней в БПС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1371601"/>
            <a:ext cx="10566400" cy="5228562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В БПС заносятся результаты тестирования данного спортсмена</a:t>
            </a:r>
            <a:r>
              <a:rPr lang="ru-RU" sz="2800" dirty="0"/>
              <a:t>, что позволяет установить индивидуальные границы по каждому биологическому маркеру. </a:t>
            </a:r>
          </a:p>
          <a:p>
            <a:r>
              <a:rPr lang="ru-RU" sz="2800" dirty="0"/>
              <a:t>После занесения в БПС результатов очередного теста появляется возможность сравнивать эти показатели </a:t>
            </a:r>
            <a:r>
              <a:rPr lang="ru-RU" sz="2800" b="1" u="sng" dirty="0"/>
              <a:t>не с показателями других людей</a:t>
            </a:r>
            <a:r>
              <a:rPr lang="ru-RU" sz="2800" dirty="0"/>
              <a:t>, а сравнивать индивидуальные показатели одного спортсмена, то есть спортсмен выступает в роли </a:t>
            </a:r>
            <a:r>
              <a:rPr lang="ru-RU" sz="2800" b="1" u="sng" dirty="0"/>
              <a:t>эталона для самого себя. </a:t>
            </a:r>
          </a:p>
        </p:txBody>
      </p:sp>
    </p:spTree>
    <p:extLst>
      <p:ext uri="{BB962C8B-B14F-4D97-AF65-F5344CB8AC3E}">
        <p14:creationId xmlns:p14="http://schemas.microsoft.com/office/powerpoint/2010/main" xmlns="" val="21498280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927101"/>
            <a:ext cx="10756900" cy="5749262"/>
          </a:xfrm>
        </p:spPr>
        <p:txBody>
          <a:bodyPr>
            <a:normAutofit/>
          </a:bodyPr>
          <a:lstStyle/>
          <a:p>
            <a:r>
              <a:rPr lang="ru-RU" sz="2800" dirty="0"/>
              <a:t>В любой момент (например, при проведении тестирования непосредственно перед соревнованиями) можно предсказать ожидаемые показатели всех биологических маркеров на основании информации, занесенной в БПС. 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3200" b="1" dirty="0"/>
              <a:t>Свидетельствуют ли о применении допинга превышающий порог результат теста и/или необычно большие границы отклонений маркеров, указанные в БПС? </a:t>
            </a:r>
          </a:p>
        </p:txBody>
      </p:sp>
    </p:spTree>
    <p:extLst>
      <p:ext uri="{BB962C8B-B14F-4D97-AF65-F5344CB8AC3E}">
        <p14:creationId xmlns:p14="http://schemas.microsoft.com/office/powerpoint/2010/main" xmlns="" val="16003482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381001"/>
            <a:ext cx="11226800" cy="57365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/>
              <a:t>Нет!</a:t>
            </a:r>
            <a:r>
              <a:rPr lang="ru-RU" sz="2800" b="1" dirty="0"/>
              <a:t>!!!!!!!!!!!!!</a:t>
            </a:r>
            <a:r>
              <a:rPr lang="ru-RU" sz="2800" dirty="0"/>
              <a:t>, и тому есть две причины. </a:t>
            </a:r>
          </a:p>
          <a:p>
            <a:r>
              <a:rPr lang="ru-RU" sz="2800" b="1" u="sng" dirty="0"/>
              <a:t>Во-первых, </a:t>
            </a:r>
            <a:r>
              <a:rPr lang="ru-RU" sz="2800" dirty="0"/>
              <a:t>потому что правило принятия решения, основывается не на истинной вероятности применения допинга, а на том, насколько профиль отличается от того, который можно было бы ожидать у здорового спортсмена. </a:t>
            </a:r>
          </a:p>
          <a:p>
            <a:r>
              <a:rPr lang="ru-RU" sz="2800" b="1" u="sng" dirty="0"/>
              <a:t>Во-вторых</a:t>
            </a:r>
            <a:r>
              <a:rPr lang="ru-RU" sz="2800" dirty="0"/>
              <a:t>, допинг не является единственно возможной причиной, которой можно объяснить отклонение от нормы. </a:t>
            </a:r>
          </a:p>
          <a:p>
            <a:r>
              <a:rPr lang="ru-RU" sz="2800" dirty="0"/>
              <a:t>Прежде всего, следует исключить возможность возникновения </a:t>
            </a:r>
            <a:r>
              <a:rPr lang="ru-RU" sz="2800" b="1" u="sng" dirty="0"/>
              <a:t>патологии. </a:t>
            </a:r>
          </a:p>
          <a:p>
            <a:r>
              <a:rPr lang="ru-RU" sz="2800" dirty="0"/>
              <a:t>Например, в гематологии известно, что такие факторы как </a:t>
            </a:r>
            <a:r>
              <a:rPr lang="ru-RU" sz="2800" b="1" u="sng" dirty="0"/>
              <a:t>возраст и этническое происхождение </a:t>
            </a:r>
            <a:r>
              <a:rPr lang="ru-RU" sz="2800" dirty="0"/>
              <a:t>могут влиять на изменение состава крови у разных людей. </a:t>
            </a:r>
          </a:p>
        </p:txBody>
      </p:sp>
    </p:spTree>
    <p:extLst>
      <p:ext uri="{BB962C8B-B14F-4D97-AF65-F5344CB8AC3E}">
        <p14:creationId xmlns:p14="http://schemas.microsoft.com/office/powerpoint/2010/main" xmlns="" val="16224403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" y="457201"/>
            <a:ext cx="10655300" cy="5736562"/>
          </a:xfrm>
        </p:spPr>
        <p:txBody>
          <a:bodyPr>
            <a:normAutofit/>
          </a:bodyPr>
          <a:lstStyle/>
          <a:p>
            <a:r>
              <a:rPr lang="ru-RU" sz="2800" dirty="0"/>
              <a:t>Тщательное изучение БПС проводится </a:t>
            </a:r>
            <a:r>
              <a:rPr lang="ru-RU" sz="2800" b="1" u="sng" dirty="0"/>
              <a:t>экспертной комиссией</a:t>
            </a:r>
            <a:r>
              <a:rPr lang="ru-RU" sz="2800" dirty="0"/>
              <a:t> с целью установления причин отклонения от нормы. </a:t>
            </a:r>
          </a:p>
          <a:p>
            <a:r>
              <a:rPr lang="ru-RU" sz="2800" dirty="0"/>
              <a:t>На время работы комиссии, как правило, спортсмен </a:t>
            </a:r>
            <a:r>
              <a:rPr lang="ru-RU" sz="2800" b="1" u="sng" dirty="0"/>
              <a:t>отстраняется от участия в соревнованиях </a:t>
            </a:r>
            <a:r>
              <a:rPr lang="ru-RU" sz="2800" dirty="0"/>
              <a:t>в соответствии с правилами их проведения. </a:t>
            </a:r>
          </a:p>
          <a:p>
            <a:r>
              <a:rPr lang="ru-RU" sz="2800" dirty="0"/>
              <a:t>Экспертная комиссия состоит из специалистов в области гематологии для изучения маркеров, занесенных в гематологический паспорт спортсмена (ГПС) и эндокринологов для изучения маркеров, занесенных в эндокринологический паспорт спортсмена (ЭПС). </a:t>
            </a:r>
          </a:p>
        </p:txBody>
      </p:sp>
    </p:spTree>
    <p:extLst>
      <p:ext uri="{BB962C8B-B14F-4D97-AF65-F5344CB8AC3E}">
        <p14:creationId xmlns:p14="http://schemas.microsoft.com/office/powerpoint/2010/main" xmlns="" val="27311903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4200" y="1235738"/>
            <a:ext cx="9156700" cy="5622262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Задача экспертной комиссии </a:t>
            </a:r>
            <a:r>
              <a:rPr lang="ru-RU" sz="2800" dirty="0"/>
              <a:t>заключается не только в том, чтобы обеспечить право спортсмена на высококвалифицированное обследование до того, как ему будет предъявлено обвинение в применении запрещенных средств, но и в том, </a:t>
            </a:r>
            <a:r>
              <a:rPr lang="ru-RU" sz="2800" b="1" u="sng" dirty="0"/>
              <a:t>чтобы убедиться, что все возможные факторы и причины были тщательно рассмотрены. </a:t>
            </a:r>
          </a:p>
        </p:txBody>
      </p:sp>
    </p:spTree>
    <p:extLst>
      <p:ext uri="{BB962C8B-B14F-4D97-AF65-F5344CB8AC3E}">
        <p14:creationId xmlns:p14="http://schemas.microsoft.com/office/powerpoint/2010/main" xmlns="" val="33735426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0" y="254000"/>
            <a:ext cx="9070802" cy="736600"/>
          </a:xfrm>
        </p:spPr>
        <p:txBody>
          <a:bodyPr>
            <a:normAutofit/>
          </a:bodyPr>
          <a:lstStyle/>
          <a:p>
            <a:r>
              <a:rPr lang="ru-RU" sz="3200" b="1" dirty="0"/>
              <a:t>Правильный план тестирования для БПС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1295401"/>
            <a:ext cx="9070802" cy="5050762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Программа БПС будет иметь смысл только в том случае, если она будет осуществляться компетентными и квалифицированными специалистами. </a:t>
            </a:r>
          </a:p>
          <a:p>
            <a:r>
              <a:rPr lang="ru-RU" sz="2400" dirty="0"/>
              <a:t>Ключевым вопросом, от которого будет зависеть эффективность БПС, является </a:t>
            </a:r>
            <a:r>
              <a:rPr lang="ru-RU" sz="2400" b="1" dirty="0"/>
              <a:t>правильный график тестирования спортсменов. </a:t>
            </a:r>
          </a:p>
          <a:p>
            <a:pPr marL="0" indent="0">
              <a:buNone/>
            </a:pPr>
            <a:r>
              <a:rPr lang="ru-RU" sz="2400" b="1" u="sng" dirty="0"/>
              <a:t>Оптимальным вариантом для БПС было бы проведение 4-5 тестов в год</a:t>
            </a:r>
            <a:r>
              <a:rPr lang="ru-RU" sz="2400" dirty="0"/>
              <a:t> </a:t>
            </a:r>
          </a:p>
          <a:p>
            <a:r>
              <a:rPr lang="ru-RU" sz="2400" dirty="0"/>
              <a:t>в соответствии с продуманным планом тестирования, что значительно лучше, чем большее число результатов анализа проб, но взятых беспорядочно, что приводит к расточительному расходованию средств и размыванию информации.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11798975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800" y="127000"/>
            <a:ext cx="9690100" cy="11811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Компьютерная программа «Биологический паспорт спортсмена»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500" y="1625601"/>
            <a:ext cx="10807700" cy="4644362"/>
          </a:xfrm>
        </p:spPr>
        <p:txBody>
          <a:bodyPr>
            <a:noAutofit/>
          </a:bodyPr>
          <a:lstStyle/>
          <a:p>
            <a:r>
              <a:rPr lang="ru-RU" sz="2400" dirty="0"/>
              <a:t>В Швейцарской лаборатории допинг-анализа была разработана компьютерная программа для ведения, отображения и анализа БПС. </a:t>
            </a:r>
          </a:p>
          <a:p>
            <a:r>
              <a:rPr lang="ru-RU" sz="2400" dirty="0"/>
              <a:t>Биологический паспорт представляет собой электронный файл с расширением .</a:t>
            </a:r>
            <a:r>
              <a:rPr lang="ru-RU" sz="2400" dirty="0" err="1"/>
              <a:t>abp</a:t>
            </a:r>
            <a:r>
              <a:rPr lang="ru-RU" sz="2400" dirty="0"/>
              <a:t>, который можно открыть только в этой программе. </a:t>
            </a:r>
          </a:p>
          <a:p>
            <a:r>
              <a:rPr lang="ru-RU" sz="2400" dirty="0"/>
              <a:t>Программа </a:t>
            </a:r>
            <a:r>
              <a:rPr lang="ru-RU" sz="2400" b="1" u="sng" dirty="0"/>
              <a:t>постоянно обновляется </a:t>
            </a:r>
            <a:r>
              <a:rPr lang="ru-RU" sz="2400" dirty="0"/>
              <a:t>с появлением новых научных данных в области выявления и подтверждения биологических маркеров допинга. </a:t>
            </a:r>
          </a:p>
          <a:p>
            <a:r>
              <a:rPr lang="ru-RU" sz="2400" dirty="0"/>
              <a:t>В программе </a:t>
            </a:r>
            <a:r>
              <a:rPr lang="ru-RU" sz="2400" b="1" u="sng" dirty="0"/>
              <a:t>используются только подтвержденные модели</a:t>
            </a:r>
            <a:r>
              <a:rPr lang="ru-RU" sz="2400" dirty="0"/>
              <a:t>, описанные в научной литературе. </a:t>
            </a:r>
          </a:p>
          <a:p>
            <a:pPr marL="0" indent="0">
              <a:buNone/>
            </a:pPr>
            <a:endParaRPr lang="ru-RU" sz="2400" b="1" dirty="0"/>
          </a:p>
          <a:p>
            <a:pPr marL="0" indent="0">
              <a:buNone/>
            </a:pPr>
            <a:r>
              <a:rPr lang="ru-RU" sz="2400" b="1" dirty="0"/>
              <a:t>Программа поставляется только лицам или организациям, работающим в сфере борьбы с допингом.</a:t>
            </a:r>
          </a:p>
        </p:txBody>
      </p:sp>
    </p:spTree>
    <p:extLst>
      <p:ext uri="{BB962C8B-B14F-4D97-AF65-F5344CB8AC3E}">
        <p14:creationId xmlns:p14="http://schemas.microsoft.com/office/powerpoint/2010/main" xmlns="" val="40571941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700" y="2033589"/>
            <a:ext cx="9359900" cy="1776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/>
              <a:t>5. Регистрируемый пул тестирования, система АДАМС</a:t>
            </a:r>
          </a:p>
        </p:txBody>
      </p:sp>
    </p:spTree>
    <p:extLst>
      <p:ext uri="{BB962C8B-B14F-4D97-AF65-F5344CB8AC3E}">
        <p14:creationId xmlns:p14="http://schemas.microsoft.com/office/powerpoint/2010/main" xmlns="" val="17775495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482601"/>
            <a:ext cx="11633200" cy="5787362"/>
          </a:xfrm>
        </p:spPr>
        <p:txBody>
          <a:bodyPr>
            <a:noAutofit/>
          </a:bodyPr>
          <a:lstStyle/>
          <a:p>
            <a:r>
              <a:rPr lang="ru-RU" sz="2800" dirty="0"/>
              <a:t>Первоначальной целью требования по предоставлению информации о местонахождении спортсмена является обеспечение проведения вне соревновательного тестирования. </a:t>
            </a:r>
          </a:p>
          <a:p>
            <a:r>
              <a:rPr lang="ru-RU" sz="2800" dirty="0"/>
              <a:t>Предоставление информации о местонахождении дает возможность антидопинговой организации установить местонахождение спортсмена, благодаря </a:t>
            </a:r>
            <a:r>
              <a:rPr lang="ru-RU" sz="2800" b="1" u="sng" dirty="0"/>
              <a:t>внезапному контролю </a:t>
            </a:r>
            <a:r>
              <a:rPr lang="ru-RU" sz="2800" dirty="0"/>
              <a:t>значительно увеличить количество пойманных на допинге спортсменов. </a:t>
            </a:r>
          </a:p>
          <a:p>
            <a:pPr marL="0" indent="0">
              <a:buNone/>
            </a:pPr>
            <a:r>
              <a:rPr lang="ru-RU" sz="2800" b="1" dirty="0"/>
              <a:t>Внезапное тестирование является основной эффективной антидопинговой программы!!! </a:t>
            </a:r>
          </a:p>
          <a:p>
            <a:r>
              <a:rPr lang="ru-RU" sz="2800" dirty="0"/>
              <a:t>Предоставлять точную и актуальную информацию о своем местонахождении </a:t>
            </a:r>
            <a:r>
              <a:rPr lang="ru-RU" sz="2800" b="1" u="sng" dirty="0"/>
              <a:t>обязаны</a:t>
            </a:r>
            <a:r>
              <a:rPr lang="ru-RU" sz="2800" dirty="0"/>
              <a:t> спортсмены, входящие в </a:t>
            </a:r>
            <a:r>
              <a:rPr lang="ru-RU" sz="2800" b="1" u="sng" dirty="0" err="1"/>
              <a:t>ˮРегистрируемый</a:t>
            </a:r>
            <a:r>
              <a:rPr lang="ru-RU" sz="2800" b="1" u="sng" dirty="0"/>
              <a:t> пул тестирования“</a:t>
            </a:r>
          </a:p>
        </p:txBody>
      </p:sp>
    </p:spTree>
    <p:extLst>
      <p:ext uri="{BB962C8B-B14F-4D97-AF65-F5344CB8AC3E}">
        <p14:creationId xmlns:p14="http://schemas.microsoft.com/office/powerpoint/2010/main" xmlns="" val="10984949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500" y="711201"/>
            <a:ext cx="10960100" cy="5812762"/>
          </a:xfrm>
        </p:spPr>
        <p:txBody>
          <a:bodyPr>
            <a:normAutofit/>
          </a:bodyPr>
          <a:lstStyle/>
          <a:p>
            <a:r>
              <a:rPr lang="ru-RU" sz="2800" b="1" i="1" u="sng" dirty="0"/>
              <a:t>Регистрируемый пул тестирования (РПТ)</a:t>
            </a:r>
            <a:r>
              <a:rPr lang="ru-RU" sz="2800" i="1" dirty="0"/>
              <a:t> – список спортсменов, подлежащих регулярному соревновательному и </a:t>
            </a:r>
            <a:r>
              <a:rPr lang="ru-RU" sz="2800" i="1" dirty="0" err="1"/>
              <a:t>внесоревновательному</a:t>
            </a:r>
            <a:r>
              <a:rPr lang="ru-RU" sz="2800" i="1" dirty="0"/>
              <a:t> тестированию. </a:t>
            </a:r>
          </a:p>
          <a:p>
            <a:pPr marL="0" indent="0">
              <a:buNone/>
            </a:pPr>
            <a:endParaRPr lang="ru-RU" sz="2800" i="1" dirty="0"/>
          </a:p>
          <a:p>
            <a:r>
              <a:rPr lang="ru-RU" sz="2800" b="1" u="sng" dirty="0"/>
              <a:t>В РПТ </a:t>
            </a:r>
            <a:r>
              <a:rPr lang="ru-RU" sz="2800" dirty="0"/>
              <a:t>включают спортсменов, которые соответствуют </a:t>
            </a:r>
            <a:r>
              <a:rPr lang="ru-RU" sz="2800" b="1" u="sng" dirty="0"/>
              <a:t>критериям</a:t>
            </a:r>
            <a:r>
              <a:rPr lang="ru-RU" sz="2800" dirty="0"/>
              <a:t>, установленным антидопинговой организацией. 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Выделяют:</a:t>
            </a:r>
          </a:p>
          <a:p>
            <a:r>
              <a:rPr lang="ru-RU" sz="2800" dirty="0"/>
              <a:t>международный пул тестирования</a:t>
            </a:r>
          </a:p>
          <a:p>
            <a:r>
              <a:rPr lang="ru-RU" sz="2800" dirty="0"/>
              <a:t>национальный пул тестирования.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407070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100" y="304800"/>
            <a:ext cx="11303000" cy="6324599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В основе планирования лежит система оценки рисков. </a:t>
            </a:r>
          </a:p>
          <a:p>
            <a:pPr marL="0" indent="0">
              <a:buNone/>
            </a:pPr>
            <a:endParaRPr lang="ru-RU" sz="2800" b="1" u="sng" dirty="0"/>
          </a:p>
          <a:p>
            <a:pPr marL="0" indent="0">
              <a:buNone/>
            </a:pPr>
            <a:r>
              <a:rPr lang="ru-RU" sz="2800" b="1" u="sng" dirty="0"/>
              <a:t>Тестирование может проводиться:</a:t>
            </a:r>
          </a:p>
          <a:p>
            <a:r>
              <a:rPr lang="ru-RU" sz="2800" dirty="0"/>
              <a:t>в период соревнований</a:t>
            </a:r>
          </a:p>
          <a:p>
            <a:r>
              <a:rPr lang="ru-RU" sz="2800" dirty="0"/>
              <a:t>вне соревнований </a:t>
            </a:r>
          </a:p>
          <a:p>
            <a:pPr marL="0" indent="0">
              <a:buNone/>
            </a:pPr>
            <a:r>
              <a:rPr lang="ru-RU" sz="2800" dirty="0"/>
              <a:t> </a:t>
            </a:r>
          </a:p>
          <a:p>
            <a:r>
              <a:rPr lang="ru-RU" sz="2800" b="1" u="sng" dirty="0"/>
              <a:t>Соревновательный контроль </a:t>
            </a:r>
            <a:r>
              <a:rPr lang="ru-RU" sz="2800" b="1" dirty="0"/>
              <a:t>проводится во время соревнований с предварительным уведомлением спортсмена!!!</a:t>
            </a:r>
          </a:p>
          <a:p>
            <a:pPr marL="0" indent="0">
              <a:buNone/>
            </a:pPr>
            <a:endParaRPr lang="ru-RU" sz="2800" b="1" dirty="0"/>
          </a:p>
          <a:p>
            <a:r>
              <a:rPr lang="ru-RU" sz="2800" b="1" u="sng" dirty="0"/>
              <a:t>Вне соревновательный контроль </a:t>
            </a:r>
            <a:r>
              <a:rPr lang="ru-RU" sz="2800" b="1" dirty="0"/>
              <a:t>может проводиться в любое время и в любом месте, и без предварительного уведомления спортсмена!!!</a:t>
            </a:r>
          </a:p>
        </p:txBody>
      </p:sp>
    </p:spTree>
    <p:extLst>
      <p:ext uri="{BB962C8B-B14F-4D97-AF65-F5344CB8AC3E}">
        <p14:creationId xmlns:p14="http://schemas.microsoft.com/office/powerpoint/2010/main" xmlns="" val="337480344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234" y="279400"/>
            <a:ext cx="9584266" cy="5829299"/>
          </a:xfrm>
        </p:spPr>
        <p:txBody>
          <a:bodyPr>
            <a:normAutofit lnSpcReduction="10000"/>
          </a:bodyPr>
          <a:lstStyle/>
          <a:p>
            <a:r>
              <a:rPr lang="ru-RU" sz="2800" b="1" u="sng" dirty="0"/>
              <a:t>Международный РПТ:</a:t>
            </a:r>
            <a:r>
              <a:rPr lang="ru-RU" sz="2800" dirty="0"/>
              <a:t> формирует международная федерация по соответствующему виду спорта, а также уведомляет спортсмена о его включении в РПТ. </a:t>
            </a:r>
          </a:p>
          <a:p>
            <a:r>
              <a:rPr lang="ru-RU" sz="2800" b="1" u="sng" dirty="0"/>
              <a:t>Национальный РПТ: </a:t>
            </a:r>
            <a:r>
              <a:rPr lang="ru-RU" sz="2800" dirty="0"/>
              <a:t>формирует национальная антидопинговая организация (в Республике Беларусь – НАДА), уведомляет спортсмена о включении в РПТ национальная спортивная федерация по соответствующему виду спорта. 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3600" b="1" dirty="0"/>
              <a:t>Спортсмена письменно уведомляют как о включении, так и об исключении из Регистрируемого пула тестирования!!!</a:t>
            </a:r>
          </a:p>
        </p:txBody>
      </p:sp>
    </p:spTree>
    <p:extLst>
      <p:ext uri="{BB962C8B-B14F-4D97-AF65-F5344CB8AC3E}">
        <p14:creationId xmlns:p14="http://schemas.microsoft.com/office/powerpoint/2010/main" xmlns="" val="378546187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800" y="393701"/>
            <a:ext cx="10883900" cy="5927062"/>
          </a:xfrm>
        </p:spPr>
        <p:txBody>
          <a:bodyPr>
            <a:noAutofit/>
          </a:bodyPr>
          <a:lstStyle/>
          <a:p>
            <a:r>
              <a:rPr lang="ru-RU" sz="2800" dirty="0"/>
              <a:t>Если спортсмена уведомили о том, что он входит в </a:t>
            </a:r>
            <a:r>
              <a:rPr lang="ru-RU" sz="2800" dirty="0" err="1"/>
              <a:t>ˮРегистрируемый</a:t>
            </a:r>
            <a:r>
              <a:rPr lang="ru-RU" sz="2800" dirty="0"/>
              <a:t> пул тестирования“, это означает, что он </a:t>
            </a:r>
          </a:p>
          <a:p>
            <a:pPr marL="0" indent="0">
              <a:buNone/>
            </a:pPr>
            <a:r>
              <a:rPr lang="ru-RU" sz="2800" b="1" dirty="0"/>
              <a:t>обязан ежеквартально предоставлять информацию о своем местонахождении!!! </a:t>
            </a:r>
          </a:p>
          <a:p>
            <a:r>
              <a:rPr lang="ru-RU" sz="2800" dirty="0"/>
              <a:t>Предоставление данных должно содержать его </a:t>
            </a:r>
          </a:p>
          <a:p>
            <a:pPr marL="0" indent="0">
              <a:buNone/>
            </a:pPr>
            <a:r>
              <a:rPr lang="ru-RU" sz="2800" b="1" dirty="0"/>
              <a:t>запланированную деятельность и ежедневный часовой отрезок, когда он обязан быть доступен для прохождения тестирования!!! </a:t>
            </a:r>
          </a:p>
          <a:p>
            <a:r>
              <a:rPr lang="ru-RU" sz="2800" dirty="0"/>
              <a:t>Предоставлять и изменять информацию о местонахождении необходимо посредством базы данных о местонахождении </a:t>
            </a:r>
            <a:r>
              <a:rPr lang="ru-RU" sz="2800" b="1" u="sng" dirty="0"/>
              <a:t>ADAMS</a:t>
            </a:r>
            <a:r>
              <a:rPr lang="ru-RU" sz="2800" dirty="0"/>
              <a:t>, либо другой системы, используемой антидопинговым агентством, в пул тестирования которого входит спортсмен. </a:t>
            </a:r>
          </a:p>
        </p:txBody>
      </p:sp>
    </p:spTree>
    <p:extLst>
      <p:ext uri="{BB962C8B-B14F-4D97-AF65-F5344CB8AC3E}">
        <p14:creationId xmlns:p14="http://schemas.microsoft.com/office/powerpoint/2010/main" xmlns="" val="307236473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700" y="941389"/>
            <a:ext cx="9855200" cy="4392611"/>
          </a:xfrm>
        </p:spPr>
        <p:txBody>
          <a:bodyPr>
            <a:noAutofit/>
          </a:bodyPr>
          <a:lstStyle/>
          <a:p>
            <a:r>
              <a:rPr lang="ru-RU" sz="2800" b="1" dirty="0"/>
              <a:t>Любое сочетание трех нарушений правил доступности (непредставление информации/пропущенный тест) в течение 12 месяцев является нарушением антидопинговых правил!!!!!!!!! </a:t>
            </a:r>
          </a:p>
          <a:p>
            <a:endParaRPr lang="ru-RU" sz="2800" b="1" dirty="0"/>
          </a:p>
          <a:p>
            <a:r>
              <a:rPr lang="ru-RU" sz="2800" b="1" dirty="0"/>
              <a:t>Информация о местонахождении – важный инструмент эффективной антидопинговой программы, позволяющий проводить результативный внезапный </a:t>
            </a:r>
            <a:r>
              <a:rPr lang="ru-RU" sz="2800" b="1" dirty="0" err="1"/>
              <a:t>внесоревновательный</a:t>
            </a:r>
            <a:r>
              <a:rPr lang="ru-RU" sz="2800" b="1" dirty="0"/>
              <a:t> допинг-контроль!!!!!!!!!!!! </a:t>
            </a:r>
          </a:p>
        </p:txBody>
      </p:sp>
    </p:spTree>
    <p:extLst>
      <p:ext uri="{BB962C8B-B14F-4D97-AF65-F5344CB8AC3E}">
        <p14:creationId xmlns:p14="http://schemas.microsoft.com/office/powerpoint/2010/main" xmlns="" val="140133989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203200"/>
            <a:ext cx="10452100" cy="6362699"/>
          </a:xfrm>
        </p:spPr>
        <p:txBody>
          <a:bodyPr>
            <a:noAutofit/>
          </a:bodyPr>
          <a:lstStyle/>
          <a:p>
            <a:r>
              <a:rPr lang="ru-RU" sz="2400" b="1" i="1" dirty="0"/>
              <a:t>Информация о местонахождении – </a:t>
            </a:r>
            <a:r>
              <a:rPr lang="ru-RU" sz="2400" i="1" dirty="0"/>
              <a:t>это данные о местонахождении спортсмена (включенного в РПТ) в момент проведения тренировок или соревнований, а также его мест ночевки. </a:t>
            </a:r>
          </a:p>
          <a:p>
            <a:pPr marL="0" indent="0">
              <a:buNone/>
            </a:pPr>
            <a:r>
              <a:rPr lang="ru-RU" sz="2400" b="1" u="sng" dirty="0"/>
              <a:t>К этой информации относится следующее: </a:t>
            </a:r>
          </a:p>
          <a:p>
            <a:r>
              <a:rPr lang="ru-RU" sz="2400" dirty="0"/>
              <a:t>1. Контактные данные: почтовый адрес, e-</a:t>
            </a:r>
            <a:r>
              <a:rPr lang="ru-RU" sz="2400" dirty="0" err="1"/>
              <a:t>mail</a:t>
            </a:r>
            <a:r>
              <a:rPr lang="ru-RU" sz="2400" dirty="0"/>
              <a:t>, телефон; </a:t>
            </a:r>
          </a:p>
          <a:p>
            <a:r>
              <a:rPr lang="ru-RU" sz="2400" dirty="0"/>
              <a:t>2. Регулярные занятия: расписание тренировок (место и время), место и график работы или учебы, и т.д.; </a:t>
            </a:r>
          </a:p>
          <a:p>
            <a:r>
              <a:rPr lang="ru-RU" sz="2400" dirty="0"/>
              <a:t>3. Предстоящие соревнования: время и место проведения; </a:t>
            </a:r>
          </a:p>
          <a:p>
            <a:r>
              <a:rPr lang="ru-RU" sz="2400" dirty="0"/>
              <a:t>4. Адрес ночевки на каждый день (домашний адрес, гостиница); </a:t>
            </a:r>
          </a:p>
          <a:p>
            <a:r>
              <a:rPr lang="ru-RU" sz="2400" dirty="0"/>
              <a:t>5. Часовой интервал абсолютной доступности на каждый день: один час в день с 5 утра до 23 вечера, когда спортсмен будет 100% доступен для тестирования. </a:t>
            </a:r>
          </a:p>
          <a:p>
            <a:pPr marL="0" indent="0">
              <a:buNone/>
            </a:pPr>
            <a:r>
              <a:rPr lang="ru-RU" sz="3600" b="1" dirty="0"/>
              <a:t>Время выбирает сам спортсмен!!!!</a:t>
            </a:r>
          </a:p>
        </p:txBody>
      </p:sp>
    </p:spTree>
    <p:extLst>
      <p:ext uri="{BB962C8B-B14F-4D97-AF65-F5344CB8AC3E}">
        <p14:creationId xmlns:p14="http://schemas.microsoft.com/office/powerpoint/2010/main" xmlns="" val="41612484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79389"/>
            <a:ext cx="11849100" cy="3880773"/>
          </a:xfrm>
        </p:spPr>
        <p:txBody>
          <a:bodyPr>
            <a:noAutofit/>
          </a:bodyPr>
          <a:lstStyle/>
          <a:p>
            <a:r>
              <a:rPr lang="ru-RU" sz="2800" b="1" dirty="0"/>
              <a:t>Должен быть точно указан адрес (страна, город, улица, здание, квартира, коды от подъезда)!!! </a:t>
            </a:r>
          </a:p>
          <a:p>
            <a:r>
              <a:rPr lang="ru-RU" sz="2800" b="1" dirty="0"/>
              <a:t>Спортсмен должен находиться в указанном месте в указанное время!!! </a:t>
            </a:r>
          </a:p>
          <a:p>
            <a:r>
              <a:rPr lang="ru-RU" sz="2800" b="1" dirty="0"/>
              <a:t>Отсутствие спортсмена в указанном месте во время часового интервала доступности является нарушением </a:t>
            </a:r>
            <a:r>
              <a:rPr lang="ru-RU" sz="2800" b="1" dirty="0" err="1"/>
              <a:t>ˮпропущенный</a:t>
            </a:r>
            <a:r>
              <a:rPr lang="ru-RU" sz="2800" b="1" dirty="0"/>
              <a:t> тест“!!! </a:t>
            </a:r>
          </a:p>
          <a:p>
            <a:r>
              <a:rPr lang="ru-RU" sz="2800" dirty="0"/>
              <a:t>Информация о местонахождении представляется </a:t>
            </a:r>
            <a:r>
              <a:rPr lang="ru-RU" sz="2800" b="1" u="sng" dirty="0"/>
              <a:t>ежеквартально до 1 числа 1 месяца квартала. </a:t>
            </a:r>
          </a:p>
          <a:p>
            <a:r>
              <a:rPr lang="ru-RU" sz="2800" dirty="0"/>
              <a:t>Данные можно редактировать, если они меняются. </a:t>
            </a:r>
          </a:p>
          <a:p>
            <a:r>
              <a:rPr lang="ru-RU" sz="2800" dirty="0"/>
              <a:t>Вносить изменения необходимо заблаговременно. </a:t>
            </a:r>
          </a:p>
          <a:p>
            <a:r>
              <a:rPr lang="ru-RU" sz="2800" dirty="0"/>
              <a:t>Часовой интервал доступности изменяется до его наступления. </a:t>
            </a:r>
          </a:p>
          <a:p>
            <a:r>
              <a:rPr lang="ru-RU" sz="2800" dirty="0"/>
              <a:t>Информация представляется через систему </a:t>
            </a:r>
            <a:r>
              <a:rPr lang="ru-RU" sz="2800" b="1" u="sng" dirty="0"/>
              <a:t>АДАМС. </a:t>
            </a:r>
          </a:p>
        </p:txBody>
      </p:sp>
    </p:spTree>
    <p:extLst>
      <p:ext uri="{BB962C8B-B14F-4D97-AF65-F5344CB8AC3E}">
        <p14:creationId xmlns:p14="http://schemas.microsoft.com/office/powerpoint/2010/main" xmlns="" val="297880247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77800"/>
            <a:ext cx="9045402" cy="774700"/>
          </a:xfrm>
        </p:spPr>
        <p:txBody>
          <a:bodyPr/>
          <a:lstStyle/>
          <a:p>
            <a:r>
              <a:rPr lang="ru-RU" b="1" dirty="0"/>
              <a:t>АДАМС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155701"/>
            <a:ext cx="10807700" cy="5190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/>
              <a:t>АДАМС (система антидопингового администрирования и управления) </a:t>
            </a:r>
            <a:r>
              <a:rPr lang="ru-RU" sz="2800" i="1" dirty="0"/>
              <a:t>– безопасная онлайн система управления базой антидопинговых данных.</a:t>
            </a:r>
          </a:p>
          <a:p>
            <a:pPr marL="0" indent="0">
              <a:buNone/>
            </a:pPr>
            <a:r>
              <a:rPr lang="ru-RU" sz="2800" i="1" dirty="0"/>
              <a:t> </a:t>
            </a:r>
          </a:p>
          <a:p>
            <a:r>
              <a:rPr lang="ru-RU" sz="2800" dirty="0"/>
              <a:t>Учетную запись спортсмена в АДАМС создает АДО.</a:t>
            </a:r>
          </a:p>
          <a:p>
            <a:pPr marL="0" indent="0">
              <a:buNone/>
            </a:pPr>
            <a:r>
              <a:rPr lang="ru-RU" sz="2800" dirty="0"/>
              <a:t> </a:t>
            </a:r>
          </a:p>
          <a:p>
            <a:r>
              <a:rPr lang="ru-RU" sz="2800" dirty="0"/>
              <a:t>Спортсмен получает данные доступа к аккаунту (логин, пароль) вместе с уведомлением о включении в РПТ. </a:t>
            </a:r>
          </a:p>
        </p:txBody>
      </p:sp>
    </p:spTree>
    <p:extLst>
      <p:ext uri="{BB962C8B-B14F-4D97-AF65-F5344CB8AC3E}">
        <p14:creationId xmlns:p14="http://schemas.microsoft.com/office/powerpoint/2010/main" xmlns="" val="48920559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900" y="825501"/>
            <a:ext cx="8943802" cy="5634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АДАМС содержит: </a:t>
            </a:r>
          </a:p>
          <a:p>
            <a:r>
              <a:rPr lang="ru-RU" sz="2800" dirty="0"/>
              <a:t>данные о допинг-тестах спортсмена; </a:t>
            </a:r>
          </a:p>
          <a:p>
            <a:r>
              <a:rPr lang="ru-RU" sz="2800" dirty="0"/>
              <a:t>результаты анализов допинг-тестов; </a:t>
            </a:r>
          </a:p>
          <a:p>
            <a:r>
              <a:rPr lang="ru-RU" sz="2800" dirty="0"/>
              <a:t>разрешения на ТИ; </a:t>
            </a:r>
          </a:p>
          <a:p>
            <a:r>
              <a:rPr lang="ru-RU" sz="2800" dirty="0"/>
              <a:t>информацию о дисквалификациях; </a:t>
            </a:r>
          </a:p>
          <a:p>
            <a:r>
              <a:rPr lang="ru-RU" sz="2800" dirty="0"/>
              <a:t>информацию о местонахождении спортсмена.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Доступ к информации о спортсмене имеет: НАДО, МФ, ВАДА, МОК/МПК (в связи с проведением ОИ).</a:t>
            </a:r>
          </a:p>
        </p:txBody>
      </p:sp>
    </p:spTree>
    <p:extLst>
      <p:ext uri="{BB962C8B-B14F-4D97-AF65-F5344CB8AC3E}">
        <p14:creationId xmlns:p14="http://schemas.microsoft.com/office/powerpoint/2010/main" xmlns="" val="1499205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500" y="203200"/>
            <a:ext cx="11036300" cy="1066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Процедура допинг-контроля, права и обязанности спортсмена и персонала спортсмена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500" y="1397000"/>
            <a:ext cx="11176000" cy="46443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b="1" dirty="0"/>
              <a:t>Любой спортсмен в любом месте и любое время может получить уведомление о процедуре прохождения допинг-контроля!!! </a:t>
            </a:r>
          </a:p>
          <a:p>
            <a:pPr marL="0" indent="0">
              <a:buNone/>
            </a:pPr>
            <a:endParaRPr lang="ru-RU" sz="2800" b="1" dirty="0"/>
          </a:p>
          <a:p>
            <a:r>
              <a:rPr lang="ru-RU" sz="2800" dirty="0"/>
              <a:t>При получении такого уведомления спортсмен обязан </a:t>
            </a:r>
            <a:r>
              <a:rPr lang="ru-RU" sz="2800" b="1" u="sng" dirty="0"/>
              <a:t>подписать его. </a:t>
            </a:r>
          </a:p>
          <a:p>
            <a:r>
              <a:rPr lang="ru-RU" sz="2800" dirty="0"/>
              <a:t>После уведомления, спортсмен должен проследовать на </a:t>
            </a:r>
            <a:r>
              <a:rPr lang="ru-RU" sz="2800" b="1" u="sng" dirty="0"/>
              <a:t>станцию допинг-контроля. </a:t>
            </a:r>
          </a:p>
          <a:p>
            <a:r>
              <a:rPr lang="ru-RU" sz="2800" dirty="0"/>
              <a:t>В рамках реализации допинг-контроля, спортсмен располагает рядом </a:t>
            </a:r>
            <a:r>
              <a:rPr lang="ru-RU" sz="2800" b="1" u="sng" dirty="0"/>
              <a:t>прав и обязанностей. </a:t>
            </a:r>
          </a:p>
        </p:txBody>
      </p:sp>
    </p:spTree>
    <p:extLst>
      <p:ext uri="{BB962C8B-B14F-4D97-AF65-F5344CB8AC3E}">
        <p14:creationId xmlns:p14="http://schemas.microsoft.com/office/powerpoint/2010/main" xmlns="" val="306531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39700"/>
            <a:ext cx="9134302" cy="609600"/>
          </a:xfrm>
        </p:spPr>
        <p:txBody>
          <a:bodyPr/>
          <a:lstStyle/>
          <a:p>
            <a:r>
              <a:rPr lang="ru-RU" sz="3200" b="1" dirty="0"/>
              <a:t>Обязанности спортсмена: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700" y="1028699"/>
            <a:ext cx="11544300" cy="5012663"/>
          </a:xfrm>
        </p:spPr>
        <p:txBody>
          <a:bodyPr>
            <a:normAutofit/>
          </a:bodyPr>
          <a:lstStyle/>
          <a:p>
            <a:r>
              <a:rPr lang="ru-RU" sz="3200" dirty="0"/>
              <a:t>спортсмен обязан </a:t>
            </a:r>
            <a:r>
              <a:rPr lang="ru-RU" sz="3200" b="1" u="sng" dirty="0"/>
              <a:t>явиться</a:t>
            </a:r>
            <a:r>
              <a:rPr lang="ru-RU" sz="3200" dirty="0"/>
              <a:t> на пункт допинг-контроля; </a:t>
            </a:r>
          </a:p>
          <a:p>
            <a:r>
              <a:rPr lang="ru-RU" sz="3200" dirty="0"/>
              <a:t>спортсмен обязан </a:t>
            </a:r>
            <a:r>
              <a:rPr lang="ru-RU" sz="3200" b="1" u="sng" dirty="0"/>
              <a:t>предоставить официальный документ </a:t>
            </a:r>
            <a:r>
              <a:rPr lang="ru-RU" sz="3200" dirty="0"/>
              <a:t>с фотографией, удостоверяющий его личность или аккредитацию на соревнования; </a:t>
            </a:r>
          </a:p>
          <a:p>
            <a:r>
              <a:rPr lang="ru-RU" sz="3200" dirty="0"/>
              <a:t>спортсмен обязан </a:t>
            </a:r>
            <a:r>
              <a:rPr lang="ru-RU" sz="3200" b="1" u="sng" dirty="0"/>
              <a:t>предоставить информацию</a:t>
            </a:r>
            <a:r>
              <a:rPr lang="ru-RU" sz="3200" dirty="0"/>
              <a:t>, необходимую для заполнения протокола;</a:t>
            </a:r>
          </a:p>
          <a:p>
            <a:r>
              <a:rPr lang="ru-RU" sz="3200" dirty="0"/>
              <a:t>спортсмен должен находиться под </a:t>
            </a:r>
            <a:r>
              <a:rPr lang="ru-RU" sz="3200" b="1" u="sng" dirty="0"/>
              <a:t>непрерывным наблюдением</a:t>
            </a:r>
            <a:r>
              <a:rPr lang="ru-RU" sz="3200" dirty="0"/>
              <a:t> офицера допинг-контроля (ОДК) либо </a:t>
            </a:r>
            <a:r>
              <a:rPr lang="ru-RU" sz="3200" dirty="0" err="1"/>
              <a:t>шаперона</a:t>
            </a:r>
            <a:r>
              <a:rPr lang="ru-RU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825249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800" y="190500"/>
            <a:ext cx="9096202" cy="698500"/>
          </a:xfrm>
        </p:spPr>
        <p:txBody>
          <a:bodyPr/>
          <a:lstStyle/>
          <a:p>
            <a:r>
              <a:rPr lang="ru-RU" sz="3200" b="1" dirty="0"/>
              <a:t>Права спортсмена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" y="889001"/>
            <a:ext cx="10350500" cy="51523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/>
              <a:t>Требовать предоставления удостоверения личности офицера допинг-контроля; </a:t>
            </a:r>
          </a:p>
          <a:p>
            <a:pPr marL="0" indent="0">
              <a:buNone/>
            </a:pPr>
            <a:r>
              <a:rPr lang="ru-RU" sz="2400" b="1" dirty="0"/>
              <a:t>Получить отсрочку прибытия на пункт в случае: </a:t>
            </a:r>
          </a:p>
          <a:p>
            <a:r>
              <a:rPr lang="ru-RU" sz="2400" dirty="0"/>
              <a:t>поиска представителя и/или переводчика; </a:t>
            </a:r>
          </a:p>
          <a:p>
            <a:r>
              <a:rPr lang="ru-RU" sz="2400" dirty="0"/>
              <a:t>поиска документа удостоверяющего личность; </a:t>
            </a:r>
          </a:p>
          <a:p>
            <a:r>
              <a:rPr lang="ru-RU" sz="2400" dirty="0"/>
              <a:t>завершения тренировки; </a:t>
            </a:r>
          </a:p>
          <a:p>
            <a:r>
              <a:rPr lang="ru-RU" sz="2400" dirty="0"/>
              <a:t>завершения заминки; </a:t>
            </a:r>
          </a:p>
          <a:p>
            <a:r>
              <a:rPr lang="ru-RU" sz="2400" dirty="0"/>
              <a:t>участия в церемонии награждения; </a:t>
            </a:r>
          </a:p>
          <a:p>
            <a:r>
              <a:rPr lang="ru-RU" sz="2400" dirty="0"/>
              <a:t>участия в дальнейших соревнованиях; </a:t>
            </a:r>
          </a:p>
          <a:p>
            <a:r>
              <a:rPr lang="ru-RU" sz="2400" dirty="0"/>
              <a:t>получения медицинской помощи; </a:t>
            </a:r>
          </a:p>
          <a:p>
            <a:r>
              <a:rPr lang="ru-RU" sz="2400" dirty="0"/>
              <a:t>выполнения </a:t>
            </a:r>
            <a:r>
              <a:rPr lang="ru-RU" sz="2400" dirty="0" err="1"/>
              <a:t>медийных</a:t>
            </a:r>
            <a:r>
              <a:rPr lang="ru-RU" sz="2400" dirty="0"/>
              <a:t> обязательств; </a:t>
            </a:r>
          </a:p>
          <a:p>
            <a:r>
              <a:rPr lang="ru-RU" sz="2400" dirty="0"/>
              <a:t>сохранение конфиденциальности.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276740375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B70968-A12B-4112-89A1-E53C78D4CFC1}"/>
</file>

<file path=customXml/itemProps2.xml><?xml version="1.0" encoding="utf-8"?>
<ds:datastoreItem xmlns:ds="http://schemas.openxmlformats.org/officeDocument/2006/customXml" ds:itemID="{CD65A66F-9B29-48B6-852B-570EA6B529AB}"/>
</file>

<file path=customXml/itemProps3.xml><?xml version="1.0" encoding="utf-8"?>
<ds:datastoreItem xmlns:ds="http://schemas.openxmlformats.org/officeDocument/2006/customXml" ds:itemID="{E9C62C6B-8185-4223-B0AD-345370090616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1025</TotalTime>
  <Words>3615</Words>
  <Application>Microsoft Office PowerPoint</Application>
  <PresentationFormat>Произвольный</PresentationFormat>
  <Paragraphs>279</Paragraphs>
  <Slides>66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66</vt:i4>
      </vt:variant>
    </vt:vector>
  </HeadingPairs>
  <TitlesOfParts>
    <vt:vector size="67" baseType="lpstr">
      <vt:lpstr>Грань</vt:lpstr>
      <vt:lpstr>Тема 3. Допинг-контроль </vt:lpstr>
      <vt:lpstr>Слайд 2</vt:lpstr>
      <vt:lpstr>Слайд 3</vt:lpstr>
      <vt:lpstr>Слайд 4</vt:lpstr>
      <vt:lpstr>Планирование и виды тестирований</vt:lpstr>
      <vt:lpstr>Слайд 6</vt:lpstr>
      <vt:lpstr>Процедура допинг-контроля, права и обязанности спортсмена и персонала спортсмена</vt:lpstr>
      <vt:lpstr>Обязанности спортсмена: </vt:lpstr>
      <vt:lpstr>Права спортсмена</vt:lpstr>
      <vt:lpstr>Слайд 10</vt:lpstr>
      <vt:lpstr>2. Проведение процедуры допинг-контроля мочи </vt:lpstr>
      <vt:lpstr>ПРОВЕДЕНИЕ ПРОЦЕДУРЫ ДОПИНГ-КОНТРОЛЯ МОЧИ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3. Проведение процедуры допинг-контроля крови </vt:lpstr>
      <vt:lpstr>Слайд 27</vt:lpstr>
      <vt:lpstr>Слайд 28</vt:lpstr>
      <vt:lpstr>Слайд 29</vt:lpstr>
      <vt:lpstr>Слайд 30</vt:lpstr>
      <vt:lpstr>Слайд 31</vt:lpstr>
      <vt:lpstr>Слайд 32</vt:lpstr>
      <vt:lpstr>Этапы сдачи пробы крови:</vt:lpstr>
      <vt:lpstr>Слайд 34</vt:lpstr>
      <vt:lpstr>Слайд 35</vt:lpstr>
      <vt:lpstr>Слайд 36</vt:lpstr>
      <vt:lpstr>4. Биологический паспорт спортсмена </vt:lpstr>
      <vt:lpstr>Слайд 38</vt:lpstr>
      <vt:lpstr>Слайд 39</vt:lpstr>
      <vt:lpstr>Слайд 40</vt:lpstr>
      <vt:lpstr>Слайд 41</vt:lpstr>
      <vt:lpstr>Слайд 42</vt:lpstr>
      <vt:lpstr>Слайд 43</vt:lpstr>
      <vt:lpstr>Параметры регистрируемые в БПС в настоящее время</vt:lpstr>
      <vt:lpstr>Слайд 45</vt:lpstr>
      <vt:lpstr>Слайд 46</vt:lpstr>
      <vt:lpstr>Слайд 47</vt:lpstr>
      <vt:lpstr>Слайд 48</vt:lpstr>
      <vt:lpstr>Слайд 49</vt:lpstr>
      <vt:lpstr>Установление индивидуальных эталонных уровней в БПС </vt:lpstr>
      <vt:lpstr>Слайд 51</vt:lpstr>
      <vt:lpstr>Слайд 52</vt:lpstr>
      <vt:lpstr>Слайд 53</vt:lpstr>
      <vt:lpstr>Слайд 54</vt:lpstr>
      <vt:lpstr>Правильный план тестирования для БПС</vt:lpstr>
      <vt:lpstr>Компьютерная программа «Биологический паспорт спортсмена» 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АДАМС</vt:lpstr>
      <vt:lpstr>Слайд 66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МЕЖДУНАРОДНЫЕ СТАНДАРТЫ</dc:title>
  <dc:creator>Андрей</dc:creator>
  <cp:lastModifiedBy>user</cp:lastModifiedBy>
  <cp:revision>44</cp:revision>
  <dcterms:created xsi:type="dcterms:W3CDTF">2019-09-05T10:30:11Z</dcterms:created>
  <dcterms:modified xsi:type="dcterms:W3CDTF">2025-01-16T09:59:31Z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